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charts/chart3.xml" ContentType="application/vnd.openxmlformats-officedocument.drawingml.chart+xml"/>
  <Override PartName="/ppt/charts/chart5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Default Extension="emf" ContentType="image/x-emf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slideMasters/slideMaster7.xml" ContentType="application/vnd.openxmlformats-officedocument.presentationml.slideMaster+xml"/>
  <Override PartName="/ppt/theme/theme9.xml" ContentType="application/vnd.openxmlformats-officedocument.them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8" r:id="rId2"/>
    <p:sldMasterId id="2147483675" r:id="rId3"/>
    <p:sldMasterId id="2147483648" r:id="rId4"/>
    <p:sldMasterId id="2147483663" r:id="rId5"/>
    <p:sldMasterId id="2147483681" r:id="rId6"/>
    <p:sldMasterId id="2147483691" r:id="rId7"/>
  </p:sldMasterIdLst>
  <p:notesMasterIdLst>
    <p:notesMasterId r:id="rId26"/>
  </p:notesMasterIdLst>
  <p:handoutMasterIdLst>
    <p:handoutMasterId r:id="rId27"/>
  </p:handoutMasterIdLst>
  <p:sldIdLst>
    <p:sldId id="256" r:id="rId8"/>
    <p:sldId id="258" r:id="rId9"/>
    <p:sldId id="283" r:id="rId10"/>
    <p:sldId id="257" r:id="rId11"/>
    <p:sldId id="282" r:id="rId12"/>
    <p:sldId id="260" r:id="rId13"/>
    <p:sldId id="263" r:id="rId14"/>
    <p:sldId id="261" r:id="rId15"/>
    <p:sldId id="267" r:id="rId16"/>
    <p:sldId id="271" r:id="rId17"/>
    <p:sldId id="279" r:id="rId18"/>
    <p:sldId id="280" r:id="rId19"/>
    <p:sldId id="281" r:id="rId20"/>
    <p:sldId id="268" r:id="rId21"/>
    <p:sldId id="269" r:id="rId22"/>
    <p:sldId id="275" r:id="rId23"/>
    <p:sldId id="284" r:id="rId24"/>
    <p:sldId id="285" r:id="rId25"/>
  </p:sldIdLst>
  <p:sldSz cx="9144000" cy="6858000" type="screen4x3"/>
  <p:notesSz cx="7315200" cy="9601200"/>
  <p:embeddedFontLst>
    <p:embeddedFont>
      <p:font typeface="Avenir LT 45 Book" pitchFamily="2" charset="0"/>
      <p:regular r:id="rId28"/>
      <p:italic r:id="rId29"/>
    </p:embeddedFont>
    <p:embeddedFont>
      <p:font typeface="Calibri" pitchFamily="34" charset="0"/>
      <p:regular r:id="rId30"/>
      <p:bold r:id="rId31"/>
      <p:italic r:id="rId32"/>
      <p:boldItalic r:id="rId33"/>
    </p:embeddedFont>
    <p:embeddedFont>
      <p:font typeface="Avenir LT 65 Medium" pitchFamily="2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89495" autoAdjust="0"/>
  </p:normalViewPr>
  <p:slideViewPr>
    <p:cSldViewPr>
      <p:cViewPr varScale="1">
        <p:scale>
          <a:sx n="119" d="100"/>
          <a:sy n="119" d="100"/>
        </p:scale>
        <p:origin x="-89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64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38" y="-102"/>
      </p:cViewPr>
      <p:guideLst>
        <p:guide orient="horz" pos="3024"/>
        <p:guide pos="230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font" Target="fonts/font7.fntdata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6.fntdata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NC\Desktop\Book1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NC\Desktop\Book1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NC\Desktop\Book1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NC\Desktop\Book1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GB"/>
  <c:chart>
    <c:plotArea>
      <c:layout/>
      <c:scatterChart>
        <c:scatterStyle val="smoothMarker"/>
        <c:ser>
          <c:idx val="0"/>
          <c:order val="0"/>
          <c:spPr>
            <a:ln w="50800">
              <a:solidFill>
                <a:schemeClr val="tx2">
                  <a:lumMod val="60000"/>
                  <a:lumOff val="40000"/>
                </a:schemeClr>
              </a:solidFill>
            </a:ln>
          </c:spPr>
          <c:marker>
            <c:symbol val="none"/>
          </c:marker>
          <c:xVal>
            <c:numRef>
              <c:f>Sheet1!$H$6:$H$105</c:f>
              <c:numCache>
                <c:formatCode>General</c:formatCode>
                <c:ptCount val="100"/>
                <c:pt idx="0">
                  <c:v>1</c:v>
                </c:pt>
                <c:pt idx="1">
                  <c:v>1.1486983549970351</c:v>
                </c:pt>
                <c:pt idx="2">
                  <c:v>1.2457309396155181</c:v>
                </c:pt>
                <c:pt idx="3">
                  <c:v>1.3195079107728942</c:v>
                </c:pt>
                <c:pt idx="4">
                  <c:v>1.3797296614612149</c:v>
                </c:pt>
                <c:pt idx="5">
                  <c:v>1.4309690811052556</c:v>
                </c:pt>
                <c:pt idx="6">
                  <c:v>1.475773161594552</c:v>
                </c:pt>
                <c:pt idx="7">
                  <c:v>1.515716566510398</c:v>
                </c:pt>
                <c:pt idx="8">
                  <c:v>1.55184557391536</c:v>
                </c:pt>
                <c:pt idx="9">
                  <c:v>1.5848931924611136</c:v>
                </c:pt>
                <c:pt idx="10">
                  <c:v>1.6153942662021719</c:v>
                </c:pt>
                <c:pt idx="11">
                  <c:v>1.6437518295172311</c:v>
                </c:pt>
                <c:pt idx="12">
                  <c:v>1.6702776523348104</c:v>
                </c:pt>
                <c:pt idx="13">
                  <c:v>1.6952182030724354</c:v>
                </c:pt>
                <c:pt idx="14">
                  <c:v>1.718771927587478</c:v>
                </c:pt>
                <c:pt idx="15">
                  <c:v>1.7411011265922527</c:v>
                </c:pt>
                <c:pt idx="16">
                  <c:v>1.7623403478323181</c:v>
                </c:pt>
                <c:pt idx="17">
                  <c:v>1.7826024579660082</c:v>
                </c:pt>
                <c:pt idx="18">
                  <c:v>1.8019831273171418</c:v>
                </c:pt>
                <c:pt idx="19">
                  <c:v>1.8205642030260798</c:v>
                </c:pt>
                <c:pt idx="20">
                  <c:v>1.8384162872525438</c:v>
                </c:pt>
                <c:pt idx="21">
                  <c:v>1.8556007362580846</c:v>
                </c:pt>
                <c:pt idx="22">
                  <c:v>1.8721712305548575</c:v>
                </c:pt>
                <c:pt idx="23">
                  <c:v>1.8881750225898088</c:v>
                </c:pt>
                <c:pt idx="24">
                  <c:v>1.9036539387158797</c:v>
                </c:pt>
                <c:pt idx="25">
                  <c:v>1.9186451916253073</c:v>
                </c:pt>
                <c:pt idx="26">
                  <c:v>1.9331820449317698</c:v>
                </c:pt>
                <c:pt idx="27">
                  <c:v>1.9472943612303328</c:v>
                </c:pt>
                <c:pt idx="28">
                  <c:v>1.9610090574545413</c:v>
                </c:pt>
                <c:pt idx="29">
                  <c:v>1.9743504858348211</c:v>
                </c:pt>
                <c:pt idx="30">
                  <c:v>1.9873407546644541</c:v>
                </c:pt>
                <c:pt idx="31">
                  <c:v>2</c:v>
                </c:pt>
                <c:pt idx="32">
                  <c:v>2.0123466170855577</c:v>
                </c:pt>
                <c:pt idx="33">
                  <c:v>2.0243974584998852</c:v>
                </c:pt>
                <c:pt idx="34">
                  <c:v>2.0361680046403983</c:v>
                </c:pt>
                <c:pt idx="35">
                  <c:v>2.0476725110792193</c:v>
                </c:pt>
                <c:pt idx="36">
                  <c:v>2.0589241364785176</c:v>
                </c:pt>
                <c:pt idx="37">
                  <c:v>2.0699350540816202</c:v>
                </c:pt>
                <c:pt idx="38">
                  <c:v>2.0807165492618442</c:v>
                </c:pt>
                <c:pt idx="39">
                  <c:v>2.0912791051825463</c:v>
                </c:pt>
                <c:pt idx="40">
                  <c:v>2.1016324782757847</c:v>
                </c:pt>
                <c:pt idx="41">
                  <c:v>2.1117857649667542</c:v>
                </c:pt>
                <c:pt idx="42">
                  <c:v>2.121747460841898</c:v>
                </c:pt>
                <c:pt idx="43">
                  <c:v>2.1315255132709483</c:v>
                </c:pt>
                <c:pt idx="44">
                  <c:v>2.1411273683383421</c:v>
                </c:pt>
                <c:pt idx="45">
                  <c:v>2.1505600128111402</c:v>
                </c:pt>
                <c:pt idx="46">
                  <c:v>2.1598300117644662</c:v>
                </c:pt>
                <c:pt idx="47">
                  <c:v>2.1689435423954144</c:v>
                </c:pt>
                <c:pt idx="48">
                  <c:v>2.1779064244827797</c:v>
                </c:pt>
                <c:pt idx="49">
                  <c:v>2.186724147886574</c:v>
                </c:pt>
                <c:pt idx="50">
                  <c:v>2.1954018974275002</c:v>
                </c:pt>
                <c:pt idx="51">
                  <c:v>2.2039445754429781</c:v>
                </c:pt>
                <c:pt idx="52">
                  <c:v>2.2123568222761172</c:v>
                </c:pt>
                <c:pt idx="53">
                  <c:v>2.22064303492292</c:v>
                </c:pt>
                <c:pt idx="54">
                  <c:v>2.2288073840335185</c:v>
                </c:pt>
                <c:pt idx="55">
                  <c:v>2.2368538294402742</c:v>
                </c:pt>
                <c:pt idx="56">
                  <c:v>2.2447861343640922</c:v>
                </c:pt>
                <c:pt idx="57">
                  <c:v>2.2526078784323387</c:v>
                </c:pt>
                <c:pt idx="58">
                  <c:v>2.2603224696268192</c:v>
                </c:pt>
                <c:pt idx="59">
                  <c:v>2.26793315526607</c:v>
                </c:pt>
                <c:pt idx="60">
                  <c:v>2.2754430321145307</c:v>
                </c:pt>
                <c:pt idx="61">
                  <c:v>2.2828550557016287</c:v>
                </c:pt>
                <c:pt idx="62">
                  <c:v>2.2901720489235919</c:v>
                </c:pt>
                <c:pt idx="63">
                  <c:v>2.2973967099940822</c:v>
                </c:pt>
                <c:pt idx="64">
                  <c:v>2.3045316198021406</c:v>
                </c:pt>
                <c:pt idx="65">
                  <c:v>2.3115792487300291</c:v>
                </c:pt>
                <c:pt idx="66">
                  <c:v>2.3185419629780504</c:v>
                </c:pt>
                <c:pt idx="67">
                  <c:v>2.3254220304389968</c:v>
                </c:pt>
                <c:pt idx="68">
                  <c:v>2.3322216261602327</c:v>
                </c:pt>
                <c:pt idx="69">
                  <c:v>2.338942837428009</c:v>
                </c:pt>
                <c:pt idx="70">
                  <c:v>2.3455876685050052</c:v>
                </c:pt>
                <c:pt idx="71">
                  <c:v>2.3521580450493467</c:v>
                </c:pt>
                <c:pt idx="72">
                  <c:v>2.3586558182407327</c:v>
                </c:pt>
                <c:pt idx="73">
                  <c:v>2.3650827686365652</c:v>
                </c:pt>
                <c:pt idx="74">
                  <c:v>2.3714406097792975</c:v>
                </c:pt>
                <c:pt idx="75">
                  <c:v>2.3777309915742477</c:v>
                </c:pt>
                <c:pt idx="76">
                  <c:v>2.3839555034548967</c:v>
                </c:pt>
                <c:pt idx="77">
                  <c:v>2.390115677352187</c:v>
                </c:pt>
                <c:pt idx="78">
                  <c:v>2.3962129904817533</c:v>
                </c:pt>
                <c:pt idx="79">
                  <c:v>2.4022488679628577</c:v>
                </c:pt>
                <c:pt idx="80">
                  <c:v>2.4082246852806932</c:v>
                </c:pt>
                <c:pt idx="81">
                  <c:v>2.4141417706037362</c:v>
                </c:pt>
                <c:pt idx="82">
                  <c:v>2.4200014069659632</c:v>
                </c:pt>
                <c:pt idx="83">
                  <c:v>2.4258048343234577</c:v>
                </c:pt>
                <c:pt idx="84">
                  <c:v>2.4315532514941225</c:v>
                </c:pt>
                <c:pt idx="85">
                  <c:v>2.4372478179882227</c:v>
                </c:pt>
                <c:pt idx="86">
                  <c:v>2.4428896557373942</c:v>
                </c:pt>
                <c:pt idx="87">
                  <c:v>2.4484798507285497</c:v>
                </c:pt>
                <c:pt idx="88">
                  <c:v>2.4540194545491198</c:v>
                </c:pt>
                <c:pt idx="89">
                  <c:v>2.4595094858493627</c:v>
                </c:pt>
                <c:pt idx="90">
                  <c:v>2.4649509317268667</c:v>
                </c:pt>
                <c:pt idx="91">
                  <c:v>2.4703447490385586</c:v>
                </c:pt>
                <c:pt idx="92">
                  <c:v>2.4756918656443672</c:v>
                </c:pt>
                <c:pt idx="93">
                  <c:v>2.4809931815870692</c:v>
                </c:pt>
                <c:pt idx="94">
                  <c:v>2.4862495702120997</c:v>
                </c:pt>
                <c:pt idx="95">
                  <c:v>2.4914618792310348</c:v>
                </c:pt>
                <c:pt idx="96">
                  <c:v>2.4966309317320867</c:v>
                </c:pt>
                <c:pt idx="97">
                  <c:v>2.5017575271408439</c:v>
                </c:pt>
                <c:pt idx="98">
                  <c:v>2.5068424421340967</c:v>
                </c:pt>
                <c:pt idx="99">
                  <c:v>2.511886431509569</c:v>
                </c:pt>
              </c:numCache>
            </c:numRef>
          </c:xVal>
          <c:yVal>
            <c:numRef>
              <c:f>Sheet1!$G$6:$G$105</c:f>
              <c:numCache>
                <c:formatCode>General</c:formatCode>
                <c:ptCount val="1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</c:numCache>
            </c:numRef>
          </c:yVal>
          <c:smooth val="1"/>
        </c:ser>
        <c:axId val="95704192"/>
        <c:axId val="95705728"/>
      </c:scatterChart>
      <c:valAx>
        <c:axId val="95704192"/>
        <c:scaling>
          <c:orientation val="minMax"/>
          <c:min val="1"/>
        </c:scaling>
        <c:delete val="1"/>
        <c:axPos val="b"/>
        <c:numFmt formatCode="General" sourceLinked="1"/>
        <c:majorTickMark val="none"/>
        <c:tickLblPos val="none"/>
        <c:crossAx val="95705728"/>
        <c:crosses val="autoZero"/>
        <c:crossBetween val="midCat"/>
      </c:valAx>
      <c:valAx>
        <c:axId val="95705728"/>
        <c:scaling>
          <c:orientation val="minMax"/>
        </c:scaling>
        <c:delete val="1"/>
        <c:axPos val="l"/>
        <c:numFmt formatCode="General" sourceLinked="1"/>
        <c:majorTickMark val="none"/>
        <c:tickLblPos val="none"/>
        <c:crossAx val="95704192"/>
        <c:crosses val="autoZero"/>
        <c:crossBetween val="midCat"/>
      </c:valAx>
    </c:plotArea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GB"/>
  <c:chart>
    <c:plotArea>
      <c:layout>
        <c:manualLayout>
          <c:layoutTarget val="inner"/>
          <c:xMode val="edge"/>
          <c:yMode val="edge"/>
          <c:x val="5.2932852143482062E-2"/>
          <c:y val="5.1400554097404488E-2"/>
          <c:w val="0.90162970253718711"/>
          <c:h val="0.8326195683872849"/>
        </c:manualLayout>
      </c:layout>
      <c:scatterChart>
        <c:scatterStyle val="lineMarker"/>
        <c:ser>
          <c:idx val="0"/>
          <c:order val="0"/>
          <c:tx>
            <c:strRef>
              <c:f>Sheet2!$E$4</c:f>
              <c:strCache>
                <c:ptCount val="1"/>
                <c:pt idx="0">
                  <c:v>Small rotor</c:v>
                </c:pt>
              </c:strCache>
            </c:strRef>
          </c:tx>
          <c:spPr>
            <a:ln w="44450">
              <a:solidFill>
                <a:schemeClr val="accent3"/>
              </a:solidFill>
            </a:ln>
          </c:spPr>
          <c:marker>
            <c:symbol val="none"/>
          </c:marker>
          <c:xVal>
            <c:numRef>
              <c:f>Sheet2!$C$5:$C$27</c:f>
              <c:numCache>
                <c:formatCode>General</c:formatCode>
                <c:ptCount val="2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</c:numCache>
            </c:numRef>
          </c:xVal>
          <c:yVal>
            <c:numRef>
              <c:f>Sheet2!$E$5:$E$27</c:f>
              <c:numCache>
                <c:formatCode>General</c:formatCode>
                <c:ptCount val="2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62.439024390243894</c:v>
                </c:pt>
                <c:pt idx="5">
                  <c:v>155.12195121951174</c:v>
                </c:pt>
                <c:pt idx="6">
                  <c:v>306.34146341463412</c:v>
                </c:pt>
                <c:pt idx="7">
                  <c:v>498.53658536585368</c:v>
                </c:pt>
                <c:pt idx="8">
                  <c:v>748.29268292683139</c:v>
                </c:pt>
                <c:pt idx="9">
                  <c:v>1069.2682926829268</c:v>
                </c:pt>
                <c:pt idx="10">
                  <c:v>1403.9024390243899</c:v>
                </c:pt>
                <c:pt idx="11">
                  <c:v>1658.5365853658561</c:v>
                </c:pt>
                <c:pt idx="12">
                  <c:v>1865.3658536585365</c:v>
                </c:pt>
                <c:pt idx="13">
                  <c:v>1951.2195121951231</c:v>
                </c:pt>
                <c:pt idx="14">
                  <c:v>1990.2439024390244</c:v>
                </c:pt>
                <c:pt idx="15">
                  <c:v>2000</c:v>
                </c:pt>
                <c:pt idx="16">
                  <c:v>2000</c:v>
                </c:pt>
                <c:pt idx="17">
                  <c:v>2000</c:v>
                </c:pt>
                <c:pt idx="18">
                  <c:v>2000</c:v>
                </c:pt>
                <c:pt idx="19">
                  <c:v>2000</c:v>
                </c:pt>
                <c:pt idx="20">
                  <c:v>2000</c:v>
                </c:pt>
                <c:pt idx="21">
                  <c:v>2000</c:v>
                </c:pt>
                <c:pt idx="22">
                  <c:v>2000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Sheet2!$F$4</c:f>
              <c:strCache>
                <c:ptCount val="1"/>
                <c:pt idx="0">
                  <c:v>Large rotor</c:v>
                </c:pt>
              </c:strCache>
            </c:strRef>
          </c:tx>
          <c:spPr>
            <a:ln w="44450">
              <a:solidFill>
                <a:schemeClr val="accent6"/>
              </a:solidFill>
            </a:ln>
          </c:spPr>
          <c:marker>
            <c:symbol val="none"/>
          </c:marker>
          <c:xVal>
            <c:numRef>
              <c:f>Sheet2!$C$5:$C$27</c:f>
              <c:numCache>
                <c:formatCode>General</c:formatCode>
                <c:ptCount val="2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</c:numCache>
            </c:numRef>
          </c:xVal>
          <c:yVal>
            <c:numRef>
              <c:f>Sheet2!$F$5:$F$27</c:f>
              <c:numCache>
                <c:formatCode>General</c:formatCode>
                <c:ptCount val="2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20</c:v>
                </c:pt>
                <c:pt idx="4">
                  <c:v>102</c:v>
                </c:pt>
                <c:pt idx="5">
                  <c:v>239</c:v>
                </c:pt>
                <c:pt idx="6">
                  <c:v>452</c:v>
                </c:pt>
                <c:pt idx="7">
                  <c:v>746</c:v>
                </c:pt>
                <c:pt idx="8">
                  <c:v>1126</c:v>
                </c:pt>
                <c:pt idx="9">
                  <c:v>1559</c:v>
                </c:pt>
                <c:pt idx="10">
                  <c:v>1901</c:v>
                </c:pt>
                <c:pt idx="11">
                  <c:v>2000</c:v>
                </c:pt>
                <c:pt idx="12">
                  <c:v>2000</c:v>
                </c:pt>
                <c:pt idx="13">
                  <c:v>2000</c:v>
                </c:pt>
                <c:pt idx="14">
                  <c:v>2000</c:v>
                </c:pt>
                <c:pt idx="15">
                  <c:v>2000</c:v>
                </c:pt>
                <c:pt idx="16">
                  <c:v>2000</c:v>
                </c:pt>
                <c:pt idx="17">
                  <c:v>2000</c:v>
                </c:pt>
                <c:pt idx="18">
                  <c:v>2000</c:v>
                </c:pt>
                <c:pt idx="19">
                  <c:v>2000</c:v>
                </c:pt>
                <c:pt idx="20">
                  <c:v>2000</c:v>
                </c:pt>
                <c:pt idx="21">
                  <c:v>2000</c:v>
                </c:pt>
                <c:pt idx="22">
                  <c:v>2000</c:v>
                </c:pt>
              </c:numCache>
            </c:numRef>
          </c:yVal>
          <c:smooth val="1"/>
        </c:ser>
        <c:axId val="95729536"/>
        <c:axId val="95731072"/>
      </c:scatterChart>
      <c:valAx>
        <c:axId val="95729536"/>
        <c:scaling>
          <c:orientation val="minMax"/>
        </c:scaling>
        <c:axPos val="b"/>
        <c:numFmt formatCode="General" sourceLinked="1"/>
        <c:tickLblPos val="nextTo"/>
        <c:spPr>
          <a:ln w="25400">
            <a:solidFill>
              <a:schemeClr val="tx1"/>
            </a:solidFill>
          </a:ln>
        </c:spPr>
        <c:txPr>
          <a:bodyPr/>
          <a:lstStyle/>
          <a:p>
            <a:pPr>
              <a:defRPr sz="1600"/>
            </a:pPr>
            <a:endParaRPr lang="en-US"/>
          </a:p>
        </c:txPr>
        <c:crossAx val="95731072"/>
        <c:crosses val="autoZero"/>
        <c:crossBetween val="midCat"/>
      </c:valAx>
      <c:valAx>
        <c:axId val="95731072"/>
        <c:scaling>
          <c:orientation val="minMax"/>
          <c:max val="2500"/>
          <c:min val="0"/>
        </c:scaling>
        <c:axPos val="l"/>
        <c:numFmt formatCode="General" sourceLinked="1"/>
        <c:tickLblPos val="none"/>
        <c:spPr>
          <a:ln w="25400">
            <a:solidFill>
              <a:schemeClr val="tx1"/>
            </a:solidFill>
          </a:ln>
        </c:spPr>
        <c:crossAx val="95729536"/>
        <c:crosses val="autoZero"/>
        <c:crossBetween val="midCat"/>
      </c:valAx>
      <c:spPr>
        <a:ln>
          <a:noFill/>
        </a:ln>
      </c:spPr>
    </c:plotArea>
    <c:legend>
      <c:legendPos val="r"/>
      <c:layout>
        <c:manualLayout>
          <c:xMode val="edge"/>
          <c:yMode val="edge"/>
          <c:x val="0.49726216288181496"/>
          <c:y val="0.34936351706036844"/>
          <c:w val="0.45086956521739252"/>
          <c:h val="0.42336375566690532"/>
        </c:manualLayout>
      </c:layout>
      <c:txPr>
        <a:bodyPr/>
        <a:lstStyle/>
        <a:p>
          <a:pPr>
            <a:defRPr sz="1800">
              <a:latin typeface="Arial" pitchFamily="34" charset="0"/>
              <a:cs typeface="Arial" pitchFamily="34" charset="0"/>
            </a:defRPr>
          </a:pPr>
          <a:endParaRPr lang="en-US"/>
        </a:p>
      </c:txPr>
    </c:legend>
    <c:plotVisOnly val="1"/>
  </c:chart>
  <c:spPr>
    <a:solidFill>
      <a:schemeClr val="bg1"/>
    </a:solidFill>
    <a:ln>
      <a:noFill/>
    </a:ln>
  </c:spPr>
  <c:txPr>
    <a:bodyPr/>
    <a:lstStyle/>
    <a:p>
      <a:pPr>
        <a:defRPr>
          <a:latin typeface="Avenir LT 45 Book" pitchFamily="2" charset="0"/>
        </a:defRPr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GB"/>
  <c:chart>
    <c:plotArea>
      <c:layout>
        <c:manualLayout>
          <c:layoutTarget val="inner"/>
          <c:xMode val="edge"/>
          <c:yMode val="edge"/>
          <c:x val="5.2932852143482062E-2"/>
          <c:y val="5.1400554097404488E-2"/>
          <c:w val="0.90162970253718711"/>
          <c:h val="0.8326195683872849"/>
        </c:manualLayout>
      </c:layout>
      <c:scatterChart>
        <c:scatterStyle val="lineMarker"/>
        <c:ser>
          <c:idx val="0"/>
          <c:order val="0"/>
          <c:tx>
            <c:strRef>
              <c:f>Sheet2!$E$4</c:f>
              <c:strCache>
                <c:ptCount val="1"/>
                <c:pt idx="0">
                  <c:v>Small rotor</c:v>
                </c:pt>
              </c:strCache>
            </c:strRef>
          </c:tx>
          <c:spPr>
            <a:ln w="44450">
              <a:solidFill>
                <a:schemeClr val="accent3"/>
              </a:solidFill>
            </a:ln>
          </c:spPr>
          <c:marker>
            <c:symbol val="none"/>
          </c:marker>
          <c:xVal>
            <c:numRef>
              <c:f>Sheet2!$C$5:$C$27</c:f>
              <c:numCache>
                <c:formatCode>General</c:formatCode>
                <c:ptCount val="2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</c:numCache>
            </c:numRef>
          </c:xVal>
          <c:yVal>
            <c:numRef>
              <c:f>Sheet2!$E$5:$E$27</c:f>
              <c:numCache>
                <c:formatCode>General</c:formatCode>
                <c:ptCount val="2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62.439024390243894</c:v>
                </c:pt>
                <c:pt idx="5">
                  <c:v>155.12195121951174</c:v>
                </c:pt>
                <c:pt idx="6">
                  <c:v>306.34146341463412</c:v>
                </c:pt>
                <c:pt idx="7">
                  <c:v>498.53658536585368</c:v>
                </c:pt>
                <c:pt idx="8">
                  <c:v>748.29268292683139</c:v>
                </c:pt>
                <c:pt idx="9">
                  <c:v>1069.2682926829268</c:v>
                </c:pt>
                <c:pt idx="10">
                  <c:v>1403.9024390243899</c:v>
                </c:pt>
                <c:pt idx="11">
                  <c:v>1658.5365853658561</c:v>
                </c:pt>
                <c:pt idx="12">
                  <c:v>1865.3658536585365</c:v>
                </c:pt>
                <c:pt idx="13">
                  <c:v>1951.2195121951231</c:v>
                </c:pt>
                <c:pt idx="14">
                  <c:v>1990.2439024390244</c:v>
                </c:pt>
                <c:pt idx="15">
                  <c:v>2000</c:v>
                </c:pt>
                <c:pt idx="16">
                  <c:v>2000</c:v>
                </c:pt>
                <c:pt idx="17">
                  <c:v>2000</c:v>
                </c:pt>
                <c:pt idx="18">
                  <c:v>2000</c:v>
                </c:pt>
                <c:pt idx="19">
                  <c:v>2000</c:v>
                </c:pt>
                <c:pt idx="20">
                  <c:v>2000</c:v>
                </c:pt>
                <c:pt idx="21">
                  <c:v>2000</c:v>
                </c:pt>
                <c:pt idx="22">
                  <c:v>2000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Sheet2!$F$4</c:f>
              <c:strCache>
                <c:ptCount val="1"/>
                <c:pt idx="0">
                  <c:v>Large rotor</c:v>
                </c:pt>
              </c:strCache>
            </c:strRef>
          </c:tx>
          <c:spPr>
            <a:ln w="44450">
              <a:solidFill>
                <a:schemeClr val="accent6"/>
              </a:solidFill>
            </a:ln>
          </c:spPr>
          <c:marker>
            <c:symbol val="none"/>
          </c:marker>
          <c:xVal>
            <c:numRef>
              <c:f>Sheet2!$C$5:$C$27</c:f>
              <c:numCache>
                <c:formatCode>General</c:formatCode>
                <c:ptCount val="2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</c:numCache>
            </c:numRef>
          </c:xVal>
          <c:yVal>
            <c:numRef>
              <c:f>Sheet2!$F$5:$F$27</c:f>
              <c:numCache>
                <c:formatCode>General</c:formatCode>
                <c:ptCount val="2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20</c:v>
                </c:pt>
                <c:pt idx="4">
                  <c:v>102</c:v>
                </c:pt>
                <c:pt idx="5">
                  <c:v>239</c:v>
                </c:pt>
                <c:pt idx="6">
                  <c:v>452</c:v>
                </c:pt>
                <c:pt idx="7">
                  <c:v>746</c:v>
                </c:pt>
                <c:pt idx="8">
                  <c:v>1126</c:v>
                </c:pt>
                <c:pt idx="9">
                  <c:v>1559</c:v>
                </c:pt>
                <c:pt idx="10">
                  <c:v>1901</c:v>
                </c:pt>
                <c:pt idx="11">
                  <c:v>2000</c:v>
                </c:pt>
                <c:pt idx="12">
                  <c:v>2000</c:v>
                </c:pt>
                <c:pt idx="13">
                  <c:v>2000</c:v>
                </c:pt>
                <c:pt idx="14">
                  <c:v>2000</c:v>
                </c:pt>
                <c:pt idx="15">
                  <c:v>2000</c:v>
                </c:pt>
                <c:pt idx="16">
                  <c:v>2000</c:v>
                </c:pt>
                <c:pt idx="17">
                  <c:v>2000</c:v>
                </c:pt>
                <c:pt idx="18">
                  <c:v>2000</c:v>
                </c:pt>
                <c:pt idx="19">
                  <c:v>2000</c:v>
                </c:pt>
                <c:pt idx="20">
                  <c:v>2000</c:v>
                </c:pt>
                <c:pt idx="21">
                  <c:v>2000</c:v>
                </c:pt>
                <c:pt idx="22">
                  <c:v>2000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Sheet2!$G$4</c:f>
              <c:strCache>
                <c:ptCount val="1"/>
                <c:pt idx="0">
                  <c:v>Rated power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Sheet2!$C$5:$C$27</c:f>
              <c:numCache>
                <c:formatCode>General</c:formatCode>
                <c:ptCount val="2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</c:numCache>
            </c:numRef>
          </c:xVal>
          <c:yVal>
            <c:numRef>
              <c:f>Sheet2!$G$5:$G$27</c:f>
              <c:numCache>
                <c:formatCode>General</c:formatCode>
                <c:ptCount val="23"/>
                <c:pt idx="0">
                  <c:v>2000</c:v>
                </c:pt>
                <c:pt idx="1">
                  <c:v>2000</c:v>
                </c:pt>
                <c:pt idx="2">
                  <c:v>2000</c:v>
                </c:pt>
                <c:pt idx="3">
                  <c:v>2000</c:v>
                </c:pt>
                <c:pt idx="4">
                  <c:v>2000</c:v>
                </c:pt>
                <c:pt idx="5">
                  <c:v>2000</c:v>
                </c:pt>
                <c:pt idx="6">
                  <c:v>2000</c:v>
                </c:pt>
                <c:pt idx="7">
                  <c:v>2000</c:v>
                </c:pt>
                <c:pt idx="8">
                  <c:v>2000</c:v>
                </c:pt>
                <c:pt idx="9">
                  <c:v>2000</c:v>
                </c:pt>
                <c:pt idx="10">
                  <c:v>2000</c:v>
                </c:pt>
                <c:pt idx="11">
                  <c:v>2000</c:v>
                </c:pt>
                <c:pt idx="12">
                  <c:v>2000</c:v>
                </c:pt>
                <c:pt idx="13">
                  <c:v>2000</c:v>
                </c:pt>
                <c:pt idx="14">
                  <c:v>2000</c:v>
                </c:pt>
                <c:pt idx="15">
                  <c:v>2000</c:v>
                </c:pt>
                <c:pt idx="16">
                  <c:v>2000</c:v>
                </c:pt>
                <c:pt idx="17">
                  <c:v>2000</c:v>
                </c:pt>
                <c:pt idx="18">
                  <c:v>2000</c:v>
                </c:pt>
                <c:pt idx="19">
                  <c:v>2000</c:v>
                </c:pt>
                <c:pt idx="20">
                  <c:v>2000</c:v>
                </c:pt>
                <c:pt idx="21">
                  <c:v>2000</c:v>
                </c:pt>
                <c:pt idx="22">
                  <c:v>2000</c:v>
                </c:pt>
              </c:numCache>
            </c:numRef>
          </c:yVal>
        </c:ser>
        <c:axId val="98321536"/>
        <c:axId val="98323072"/>
      </c:scatterChart>
      <c:valAx>
        <c:axId val="98321536"/>
        <c:scaling>
          <c:orientation val="minMax"/>
        </c:scaling>
        <c:axPos val="b"/>
        <c:numFmt formatCode="General" sourceLinked="1"/>
        <c:tickLblPos val="nextTo"/>
        <c:spPr>
          <a:ln w="25400">
            <a:solidFill>
              <a:schemeClr val="tx1"/>
            </a:solidFill>
          </a:ln>
        </c:spPr>
        <c:txPr>
          <a:bodyPr/>
          <a:lstStyle/>
          <a:p>
            <a:pPr>
              <a:defRPr sz="1600"/>
            </a:pPr>
            <a:endParaRPr lang="en-US"/>
          </a:p>
        </c:txPr>
        <c:crossAx val="98323072"/>
        <c:crosses val="autoZero"/>
        <c:crossBetween val="midCat"/>
      </c:valAx>
      <c:valAx>
        <c:axId val="98323072"/>
        <c:scaling>
          <c:orientation val="minMax"/>
          <c:max val="2500"/>
          <c:min val="0"/>
        </c:scaling>
        <c:axPos val="l"/>
        <c:numFmt formatCode="General" sourceLinked="1"/>
        <c:tickLblPos val="none"/>
        <c:spPr>
          <a:ln w="25400">
            <a:solidFill>
              <a:schemeClr val="tx1"/>
            </a:solidFill>
          </a:ln>
        </c:spPr>
        <c:crossAx val="98321536"/>
        <c:crosses val="autoZero"/>
        <c:crossBetween val="midCat"/>
      </c:valAx>
      <c:spPr>
        <a:ln>
          <a:noFill/>
        </a:ln>
      </c:spPr>
    </c:plotArea>
    <c:legend>
      <c:legendPos val="r"/>
      <c:layout>
        <c:manualLayout>
          <c:xMode val="edge"/>
          <c:yMode val="edge"/>
          <c:x val="0.49726216288181496"/>
          <c:y val="0.34936351706036844"/>
          <c:w val="0.45086956521739252"/>
          <c:h val="0.42336375566690532"/>
        </c:manualLayout>
      </c:layout>
      <c:txPr>
        <a:bodyPr/>
        <a:lstStyle/>
        <a:p>
          <a:pPr>
            <a:defRPr sz="1800">
              <a:latin typeface="Arial" pitchFamily="34" charset="0"/>
              <a:cs typeface="Arial" pitchFamily="34" charset="0"/>
            </a:defRPr>
          </a:pPr>
          <a:endParaRPr lang="en-US"/>
        </a:p>
      </c:txPr>
    </c:legend>
    <c:plotVisOnly val="1"/>
  </c:chart>
  <c:spPr>
    <a:solidFill>
      <a:schemeClr val="bg1"/>
    </a:solidFill>
    <a:ln>
      <a:noFill/>
    </a:ln>
  </c:spPr>
  <c:txPr>
    <a:bodyPr/>
    <a:lstStyle/>
    <a:p>
      <a:pPr>
        <a:defRPr>
          <a:latin typeface="Avenir LT 45 Book" pitchFamily="2" charset="0"/>
        </a:defRPr>
      </a:pPr>
      <a:endParaRPr lang="en-US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GB"/>
  <c:chart>
    <c:plotArea>
      <c:layout>
        <c:manualLayout>
          <c:layoutTarget val="inner"/>
          <c:xMode val="edge"/>
          <c:yMode val="edge"/>
          <c:x val="5.2932852143482062E-2"/>
          <c:y val="5.1400554097404488E-2"/>
          <c:w val="0.90162970253718711"/>
          <c:h val="0.8326195683872849"/>
        </c:manualLayout>
      </c:layout>
      <c:scatterChart>
        <c:scatterStyle val="lineMarker"/>
        <c:ser>
          <c:idx val="0"/>
          <c:order val="0"/>
          <c:tx>
            <c:strRef>
              <c:f>Sheet2!$E$4</c:f>
              <c:strCache>
                <c:ptCount val="1"/>
                <c:pt idx="0">
                  <c:v>Small rotor</c:v>
                </c:pt>
              </c:strCache>
            </c:strRef>
          </c:tx>
          <c:spPr>
            <a:ln w="44450">
              <a:solidFill>
                <a:schemeClr val="accent3"/>
              </a:solidFill>
            </a:ln>
          </c:spPr>
          <c:marker>
            <c:symbol val="none"/>
          </c:marker>
          <c:xVal>
            <c:numRef>
              <c:f>Sheet2!$C$5:$C$27</c:f>
              <c:numCache>
                <c:formatCode>General</c:formatCode>
                <c:ptCount val="2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</c:numCache>
            </c:numRef>
          </c:xVal>
          <c:yVal>
            <c:numRef>
              <c:f>Sheet2!$E$5:$E$27</c:f>
              <c:numCache>
                <c:formatCode>General</c:formatCode>
                <c:ptCount val="2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62.439024390243894</c:v>
                </c:pt>
                <c:pt idx="5">
                  <c:v>155.12195121951174</c:v>
                </c:pt>
                <c:pt idx="6">
                  <c:v>306.34146341463412</c:v>
                </c:pt>
                <c:pt idx="7">
                  <c:v>498.53658536585368</c:v>
                </c:pt>
                <c:pt idx="8">
                  <c:v>748.29268292683139</c:v>
                </c:pt>
                <c:pt idx="9">
                  <c:v>1069.2682926829268</c:v>
                </c:pt>
                <c:pt idx="10">
                  <c:v>1403.9024390243899</c:v>
                </c:pt>
                <c:pt idx="11">
                  <c:v>1658.5365853658561</c:v>
                </c:pt>
                <c:pt idx="12">
                  <c:v>1865.3658536585365</c:v>
                </c:pt>
                <c:pt idx="13">
                  <c:v>1951.2195121951231</c:v>
                </c:pt>
                <c:pt idx="14">
                  <c:v>1990.2439024390244</c:v>
                </c:pt>
                <c:pt idx="15">
                  <c:v>2000</c:v>
                </c:pt>
                <c:pt idx="16">
                  <c:v>2000</c:v>
                </c:pt>
                <c:pt idx="17">
                  <c:v>2000</c:v>
                </c:pt>
                <c:pt idx="18">
                  <c:v>2000</c:v>
                </c:pt>
                <c:pt idx="19">
                  <c:v>2000</c:v>
                </c:pt>
                <c:pt idx="20">
                  <c:v>2000</c:v>
                </c:pt>
                <c:pt idx="21">
                  <c:v>2000</c:v>
                </c:pt>
                <c:pt idx="22">
                  <c:v>2000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Sheet2!$F$4</c:f>
              <c:strCache>
                <c:ptCount val="1"/>
                <c:pt idx="0">
                  <c:v>Large rotor</c:v>
                </c:pt>
              </c:strCache>
            </c:strRef>
          </c:tx>
          <c:spPr>
            <a:ln w="44450">
              <a:solidFill>
                <a:schemeClr val="accent6"/>
              </a:solidFill>
            </a:ln>
          </c:spPr>
          <c:marker>
            <c:symbol val="none"/>
          </c:marker>
          <c:xVal>
            <c:numRef>
              <c:f>Sheet2!$C$5:$C$27</c:f>
              <c:numCache>
                <c:formatCode>General</c:formatCode>
                <c:ptCount val="2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</c:numCache>
            </c:numRef>
          </c:xVal>
          <c:yVal>
            <c:numRef>
              <c:f>Sheet2!$F$5:$F$27</c:f>
              <c:numCache>
                <c:formatCode>General</c:formatCode>
                <c:ptCount val="2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20</c:v>
                </c:pt>
                <c:pt idx="4">
                  <c:v>102</c:v>
                </c:pt>
                <c:pt idx="5">
                  <c:v>239</c:v>
                </c:pt>
                <c:pt idx="6">
                  <c:v>452</c:v>
                </c:pt>
                <c:pt idx="7">
                  <c:v>746</c:v>
                </c:pt>
                <c:pt idx="8">
                  <c:v>1126</c:v>
                </c:pt>
                <c:pt idx="9">
                  <c:v>1559</c:v>
                </c:pt>
                <c:pt idx="10">
                  <c:v>1901</c:v>
                </c:pt>
                <c:pt idx="11">
                  <c:v>2000</c:v>
                </c:pt>
                <c:pt idx="12">
                  <c:v>2000</c:v>
                </c:pt>
                <c:pt idx="13">
                  <c:v>2000</c:v>
                </c:pt>
                <c:pt idx="14">
                  <c:v>2000</c:v>
                </c:pt>
                <c:pt idx="15">
                  <c:v>2000</c:v>
                </c:pt>
                <c:pt idx="16">
                  <c:v>2000</c:v>
                </c:pt>
                <c:pt idx="17">
                  <c:v>2000</c:v>
                </c:pt>
                <c:pt idx="18">
                  <c:v>2000</c:v>
                </c:pt>
                <c:pt idx="19">
                  <c:v>2000</c:v>
                </c:pt>
                <c:pt idx="20">
                  <c:v>2000</c:v>
                </c:pt>
                <c:pt idx="21">
                  <c:v>2000</c:v>
                </c:pt>
                <c:pt idx="22">
                  <c:v>2000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Sheet2!$G$4</c:f>
              <c:strCache>
                <c:ptCount val="1"/>
                <c:pt idx="0">
                  <c:v>Rated power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Sheet2!$C$5:$C$27</c:f>
              <c:numCache>
                <c:formatCode>General</c:formatCode>
                <c:ptCount val="2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</c:numCache>
            </c:numRef>
          </c:xVal>
          <c:yVal>
            <c:numRef>
              <c:f>Sheet2!$G$5:$G$27</c:f>
              <c:numCache>
                <c:formatCode>General</c:formatCode>
                <c:ptCount val="23"/>
                <c:pt idx="0">
                  <c:v>2000</c:v>
                </c:pt>
                <c:pt idx="1">
                  <c:v>2000</c:v>
                </c:pt>
                <c:pt idx="2">
                  <c:v>2000</c:v>
                </c:pt>
                <c:pt idx="3">
                  <c:v>2000</c:v>
                </c:pt>
                <c:pt idx="4">
                  <c:v>2000</c:v>
                </c:pt>
                <c:pt idx="5">
                  <c:v>2000</c:v>
                </c:pt>
                <c:pt idx="6">
                  <c:v>2000</c:v>
                </c:pt>
                <c:pt idx="7">
                  <c:v>2000</c:v>
                </c:pt>
                <c:pt idx="8">
                  <c:v>2000</c:v>
                </c:pt>
                <c:pt idx="9">
                  <c:v>2000</c:v>
                </c:pt>
                <c:pt idx="10">
                  <c:v>2000</c:v>
                </c:pt>
                <c:pt idx="11">
                  <c:v>2000</c:v>
                </c:pt>
                <c:pt idx="12">
                  <c:v>2000</c:v>
                </c:pt>
                <c:pt idx="13">
                  <c:v>2000</c:v>
                </c:pt>
                <c:pt idx="14">
                  <c:v>2000</c:v>
                </c:pt>
                <c:pt idx="15">
                  <c:v>2000</c:v>
                </c:pt>
                <c:pt idx="16">
                  <c:v>2000</c:v>
                </c:pt>
                <c:pt idx="17">
                  <c:v>2000</c:v>
                </c:pt>
                <c:pt idx="18">
                  <c:v>2000</c:v>
                </c:pt>
                <c:pt idx="19">
                  <c:v>2000</c:v>
                </c:pt>
                <c:pt idx="20">
                  <c:v>2000</c:v>
                </c:pt>
                <c:pt idx="21">
                  <c:v>2000</c:v>
                </c:pt>
                <c:pt idx="22">
                  <c:v>2000</c:v>
                </c:pt>
              </c:numCache>
            </c:numRef>
          </c:yVal>
        </c:ser>
        <c:ser>
          <c:idx val="3"/>
          <c:order val="3"/>
          <c:tx>
            <c:strRef>
              <c:f>Sheet2!$H$4</c:f>
              <c:strCache>
                <c:ptCount val="1"/>
                <c:pt idx="0">
                  <c:v>Small (cubic fit)</c:v>
                </c:pt>
              </c:strCache>
            </c:strRef>
          </c:tx>
          <c:spPr>
            <a:ln w="12700">
              <a:solidFill>
                <a:schemeClr val="accent3"/>
              </a:solidFill>
            </a:ln>
          </c:spPr>
          <c:marker>
            <c:symbol val="none"/>
          </c:marker>
          <c:xVal>
            <c:numRef>
              <c:f>Sheet2!$C$5:$C$27</c:f>
              <c:numCache>
                <c:formatCode>General</c:formatCode>
                <c:ptCount val="2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</c:numCache>
            </c:numRef>
          </c:xVal>
          <c:yVal>
            <c:numRef>
              <c:f>Sheet2!$H$5:$H$27</c:f>
              <c:numCache>
                <c:formatCode>General</c:formatCode>
                <c:ptCount val="23"/>
                <c:pt idx="0">
                  <c:v>0</c:v>
                </c:pt>
                <c:pt idx="1">
                  <c:v>1.4667603466158119</c:v>
                </c:pt>
                <c:pt idx="2">
                  <c:v>11.734082772926495</c:v>
                </c:pt>
                <c:pt idx="3">
                  <c:v>39.602529358626931</c:v>
                </c:pt>
                <c:pt idx="4">
                  <c:v>93.872662183411563</c:v>
                </c:pt>
                <c:pt idx="5">
                  <c:v>183.34504332697648</c:v>
                </c:pt>
                <c:pt idx="6">
                  <c:v>316.82023486901539</c:v>
                </c:pt>
                <c:pt idx="7">
                  <c:v>503.09879888922325</c:v>
                </c:pt>
                <c:pt idx="8">
                  <c:v>750.98129746729569</c:v>
                </c:pt>
                <c:pt idx="9">
                  <c:v>1069.2682926829268</c:v>
                </c:pt>
                <c:pt idx="10">
                  <c:v>1466.7603466158048</c:v>
                </c:pt>
                <c:pt idx="11">
                  <c:v>1952.2580213456461</c:v>
                </c:pt>
                <c:pt idx="12">
                  <c:v>2534.5618789521232</c:v>
                </c:pt>
                <c:pt idx="13">
                  <c:v>3222.4724815149389</c:v>
                </c:pt>
                <c:pt idx="14">
                  <c:v>4024.7903911137837</c:v>
                </c:pt>
                <c:pt idx="15">
                  <c:v>4950.3161698283811</c:v>
                </c:pt>
                <c:pt idx="16">
                  <c:v>6007.8503797383655</c:v>
                </c:pt>
                <c:pt idx="17">
                  <c:v>7206.1935829234835</c:v>
                </c:pt>
                <c:pt idx="18">
                  <c:v>8554.146341463409</c:v>
                </c:pt>
                <c:pt idx="19">
                  <c:v>10060.509217437853</c:v>
                </c:pt>
                <c:pt idx="20">
                  <c:v>11734.082772926498</c:v>
                </c:pt>
                <c:pt idx="21">
                  <c:v>13583.667570009035</c:v>
                </c:pt>
                <c:pt idx="22">
                  <c:v>15618.064170765165</c:v>
                </c:pt>
              </c:numCache>
            </c:numRef>
          </c:yVal>
        </c:ser>
        <c:ser>
          <c:idx val="4"/>
          <c:order val="4"/>
          <c:tx>
            <c:strRef>
              <c:f>Sheet2!$I$4</c:f>
              <c:strCache>
                <c:ptCount val="1"/>
                <c:pt idx="0">
                  <c:v>Large (cubic fit)</c:v>
                </c:pt>
              </c:strCache>
            </c:strRef>
          </c:tx>
          <c:spPr>
            <a:ln w="12700">
              <a:solidFill>
                <a:schemeClr val="accent6"/>
              </a:solidFill>
            </a:ln>
          </c:spPr>
          <c:marker>
            <c:symbol val="none"/>
          </c:marker>
          <c:xVal>
            <c:numRef>
              <c:f>Sheet2!$C$5:$C$27</c:f>
              <c:numCache>
                <c:formatCode>General</c:formatCode>
                <c:ptCount val="2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</c:numCache>
            </c:numRef>
          </c:xVal>
          <c:yVal>
            <c:numRef>
              <c:f>Sheet2!$I$5:$I$27</c:f>
              <c:numCache>
                <c:formatCode>General</c:formatCode>
                <c:ptCount val="23"/>
                <c:pt idx="0">
                  <c:v>0</c:v>
                </c:pt>
                <c:pt idx="1">
                  <c:v>2.19921875</c:v>
                </c:pt>
                <c:pt idx="2">
                  <c:v>17.59375</c:v>
                </c:pt>
                <c:pt idx="3">
                  <c:v>59.37890625</c:v>
                </c:pt>
                <c:pt idx="4">
                  <c:v>140.75</c:v>
                </c:pt>
                <c:pt idx="5">
                  <c:v>274.90234374999898</c:v>
                </c:pt>
                <c:pt idx="6">
                  <c:v>475.03124999999898</c:v>
                </c:pt>
                <c:pt idx="7">
                  <c:v>754.33203125</c:v>
                </c:pt>
                <c:pt idx="8">
                  <c:v>1126</c:v>
                </c:pt>
                <c:pt idx="9">
                  <c:v>1603.23046875</c:v>
                </c:pt>
                <c:pt idx="10">
                  <c:v>2199.21875</c:v>
                </c:pt>
                <c:pt idx="11">
                  <c:v>2927.1601562500073</c:v>
                </c:pt>
                <c:pt idx="12">
                  <c:v>3800.25</c:v>
                </c:pt>
                <c:pt idx="13">
                  <c:v>4831.6835937500146</c:v>
                </c:pt>
                <c:pt idx="14">
                  <c:v>6034.6562500000146</c:v>
                </c:pt>
                <c:pt idx="15">
                  <c:v>7422.3632812500146</c:v>
                </c:pt>
                <c:pt idx="16">
                  <c:v>9008</c:v>
                </c:pt>
                <c:pt idx="17">
                  <c:v>10804.761718750016</c:v>
                </c:pt>
                <c:pt idx="18">
                  <c:v>12825.843750000016</c:v>
                </c:pt>
                <c:pt idx="19">
                  <c:v>15084.441406250016</c:v>
                </c:pt>
                <c:pt idx="20">
                  <c:v>17593.75</c:v>
                </c:pt>
                <c:pt idx="21">
                  <c:v>20366.964843750109</c:v>
                </c:pt>
                <c:pt idx="22">
                  <c:v>23417.28125</c:v>
                </c:pt>
              </c:numCache>
            </c:numRef>
          </c:yVal>
        </c:ser>
        <c:axId val="98364032"/>
        <c:axId val="98369920"/>
      </c:scatterChart>
      <c:valAx>
        <c:axId val="98364032"/>
        <c:scaling>
          <c:orientation val="minMax"/>
        </c:scaling>
        <c:axPos val="b"/>
        <c:numFmt formatCode="General" sourceLinked="1"/>
        <c:tickLblPos val="nextTo"/>
        <c:spPr>
          <a:ln w="25400">
            <a:solidFill>
              <a:schemeClr val="tx1"/>
            </a:solidFill>
          </a:ln>
        </c:spPr>
        <c:txPr>
          <a:bodyPr/>
          <a:lstStyle/>
          <a:p>
            <a:pPr>
              <a:defRPr sz="1600"/>
            </a:pPr>
            <a:endParaRPr lang="en-US"/>
          </a:p>
        </c:txPr>
        <c:crossAx val="98369920"/>
        <c:crosses val="autoZero"/>
        <c:crossBetween val="midCat"/>
      </c:valAx>
      <c:valAx>
        <c:axId val="98369920"/>
        <c:scaling>
          <c:orientation val="minMax"/>
          <c:max val="2500"/>
          <c:min val="0"/>
        </c:scaling>
        <c:axPos val="l"/>
        <c:numFmt formatCode="General" sourceLinked="1"/>
        <c:tickLblPos val="none"/>
        <c:spPr>
          <a:ln w="25400">
            <a:solidFill>
              <a:schemeClr val="tx1"/>
            </a:solidFill>
          </a:ln>
        </c:spPr>
        <c:crossAx val="98364032"/>
        <c:crosses val="autoZero"/>
        <c:crossBetween val="midCat"/>
      </c:valAx>
      <c:spPr>
        <a:ln>
          <a:noFill/>
        </a:ln>
      </c:spPr>
    </c:plotArea>
    <c:legend>
      <c:legendPos val="r"/>
      <c:layout>
        <c:manualLayout>
          <c:xMode val="edge"/>
          <c:yMode val="edge"/>
          <c:x val="0.49726216288181496"/>
          <c:y val="0.34936351706036844"/>
          <c:w val="0.45086956521739252"/>
          <c:h val="0.42336375566690532"/>
        </c:manualLayout>
      </c:layout>
      <c:txPr>
        <a:bodyPr/>
        <a:lstStyle/>
        <a:p>
          <a:pPr>
            <a:defRPr sz="1800">
              <a:latin typeface="Arial" pitchFamily="34" charset="0"/>
              <a:cs typeface="Arial" pitchFamily="34" charset="0"/>
            </a:defRPr>
          </a:pPr>
          <a:endParaRPr lang="en-US"/>
        </a:p>
      </c:txPr>
    </c:legend>
    <c:plotVisOnly val="1"/>
  </c:chart>
  <c:spPr>
    <a:solidFill>
      <a:schemeClr val="bg1"/>
    </a:solidFill>
    <a:ln>
      <a:noFill/>
    </a:ln>
  </c:spPr>
  <c:txPr>
    <a:bodyPr/>
    <a:lstStyle/>
    <a:p>
      <a:pPr>
        <a:defRPr>
          <a:latin typeface="Avenir LT 45 Book" pitchFamily="2" charset="0"/>
        </a:defRPr>
      </a:pPr>
      <a:endParaRPr lang="en-US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GB"/>
  <c:chart>
    <c:plotArea>
      <c:layout>
        <c:manualLayout>
          <c:layoutTarget val="inner"/>
          <c:xMode val="edge"/>
          <c:yMode val="edge"/>
          <c:x val="4.0895234184674424E-2"/>
          <c:y val="4.7612741589119552E-2"/>
          <c:w val="0.90162970253718755"/>
          <c:h val="0.8326195683872849"/>
        </c:manualLayout>
      </c:layout>
      <c:scatterChart>
        <c:scatterStyle val="lineMarker"/>
        <c:ser>
          <c:idx val="1"/>
          <c:order val="0"/>
          <c:tx>
            <c:strRef>
              <c:f>Sheet2!$E$4</c:f>
              <c:strCache>
                <c:ptCount val="1"/>
                <c:pt idx="0">
                  <c:v>Small rotor</c:v>
                </c:pt>
              </c:strCache>
            </c:strRef>
          </c:tx>
          <c:spPr>
            <a:ln w="44450">
              <a:solidFill>
                <a:schemeClr val="accent3"/>
              </a:solidFill>
            </a:ln>
          </c:spPr>
          <c:marker>
            <c:symbol val="none"/>
          </c:marker>
          <c:xVal>
            <c:numRef>
              <c:f>Sheet2!$P$5:$P$27</c:f>
              <c:numCache>
                <c:formatCode>General</c:formatCode>
                <c:ptCount val="23"/>
                <c:pt idx="0">
                  <c:v>0</c:v>
                </c:pt>
                <c:pt idx="1">
                  <c:v>9.0179894228975474E-2</c:v>
                </c:pt>
                <c:pt idx="2">
                  <c:v>0.18035978845795142</c:v>
                </c:pt>
                <c:pt idx="3">
                  <c:v>0.27053968268692624</c:v>
                </c:pt>
                <c:pt idx="4">
                  <c:v>0.3607195769159029</c:v>
                </c:pt>
                <c:pt idx="5">
                  <c:v>0.45089947114487894</c:v>
                </c:pt>
                <c:pt idx="6">
                  <c:v>0.54107936537385293</c:v>
                </c:pt>
                <c:pt idx="7">
                  <c:v>0.6312592596028308</c:v>
                </c:pt>
                <c:pt idx="8">
                  <c:v>0.72143915383180379</c:v>
                </c:pt>
                <c:pt idx="9">
                  <c:v>0.81161904806078133</c:v>
                </c:pt>
                <c:pt idx="10">
                  <c:v>0.90179894228975654</c:v>
                </c:pt>
                <c:pt idx="11">
                  <c:v>0.99197883651873353</c:v>
                </c:pt>
                <c:pt idx="12">
                  <c:v>1.082158730747711</c:v>
                </c:pt>
                <c:pt idx="13">
                  <c:v>1.1723386249766865</c:v>
                </c:pt>
                <c:pt idx="14">
                  <c:v>1.2625185192056567</c:v>
                </c:pt>
                <c:pt idx="15">
                  <c:v>1.3526984134346318</c:v>
                </c:pt>
                <c:pt idx="16">
                  <c:v>1.4428783076636076</c:v>
                </c:pt>
                <c:pt idx="17">
                  <c:v>1.5330582018925831</c:v>
                </c:pt>
                <c:pt idx="18">
                  <c:v>1.6232380961215587</c:v>
                </c:pt>
                <c:pt idx="19">
                  <c:v>1.713417990350534</c:v>
                </c:pt>
                <c:pt idx="20">
                  <c:v>1.8035978845795095</c:v>
                </c:pt>
                <c:pt idx="21">
                  <c:v>1.8937777788084851</c:v>
                </c:pt>
                <c:pt idx="22">
                  <c:v>1.9839576730374606</c:v>
                </c:pt>
              </c:numCache>
            </c:numRef>
          </c:xVal>
          <c:yVal>
            <c:numRef>
              <c:f>Sheet2!$Q$5:$Q$27</c:f>
              <c:numCache>
                <c:formatCode>General</c:formatCode>
                <c:ptCount val="2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62.439024390243894</c:v>
                </c:pt>
                <c:pt idx="5">
                  <c:v>155.12195121951174</c:v>
                </c:pt>
                <c:pt idx="6">
                  <c:v>306.34146341463412</c:v>
                </c:pt>
                <c:pt idx="7">
                  <c:v>498.53658536585368</c:v>
                </c:pt>
                <c:pt idx="8">
                  <c:v>748.29268292683139</c:v>
                </c:pt>
                <c:pt idx="9">
                  <c:v>1069.2682926829268</c:v>
                </c:pt>
                <c:pt idx="10">
                  <c:v>1403.9024390243899</c:v>
                </c:pt>
                <c:pt idx="11">
                  <c:v>1658.5365853658561</c:v>
                </c:pt>
                <c:pt idx="12">
                  <c:v>1865.3658536585365</c:v>
                </c:pt>
                <c:pt idx="13">
                  <c:v>1951.2195121951231</c:v>
                </c:pt>
                <c:pt idx="14">
                  <c:v>1990.2439024390244</c:v>
                </c:pt>
                <c:pt idx="15">
                  <c:v>2000</c:v>
                </c:pt>
                <c:pt idx="16">
                  <c:v>2000</c:v>
                </c:pt>
                <c:pt idx="17">
                  <c:v>2000</c:v>
                </c:pt>
                <c:pt idx="18">
                  <c:v>2000</c:v>
                </c:pt>
                <c:pt idx="19">
                  <c:v>2000</c:v>
                </c:pt>
                <c:pt idx="20">
                  <c:v>2000</c:v>
                </c:pt>
                <c:pt idx="21">
                  <c:v>2000</c:v>
                </c:pt>
                <c:pt idx="22">
                  <c:v>2000</c:v>
                </c:pt>
              </c:numCache>
            </c:numRef>
          </c:yVal>
          <c:smooth val="1"/>
        </c:ser>
        <c:ser>
          <c:idx val="2"/>
          <c:order val="1"/>
          <c:tx>
            <c:strRef>
              <c:f>Sheet2!$F$4</c:f>
              <c:strCache>
                <c:ptCount val="1"/>
                <c:pt idx="0">
                  <c:v>Large rotor</c:v>
                </c:pt>
              </c:strCache>
            </c:strRef>
          </c:tx>
          <c:spPr>
            <a:ln w="44450">
              <a:solidFill>
                <a:schemeClr val="accent6"/>
              </a:solidFill>
            </a:ln>
          </c:spPr>
          <c:marker>
            <c:symbol val="none"/>
          </c:marker>
          <c:xVal>
            <c:numRef>
              <c:f>Sheet2!$R$5:$R$27</c:f>
              <c:numCache>
                <c:formatCode>General</c:formatCode>
                <c:ptCount val="23"/>
                <c:pt idx="0">
                  <c:v>0</c:v>
                </c:pt>
                <c:pt idx="1">
                  <c:v>0.10321579087409539</c:v>
                </c:pt>
                <c:pt idx="2">
                  <c:v>0.20643158174819126</c:v>
                </c:pt>
                <c:pt idx="3">
                  <c:v>0.30964737262228598</c:v>
                </c:pt>
                <c:pt idx="4">
                  <c:v>0.4128631634963813</c:v>
                </c:pt>
                <c:pt idx="5">
                  <c:v>0.51607895437047868</c:v>
                </c:pt>
                <c:pt idx="6">
                  <c:v>0.61929474524457473</c:v>
                </c:pt>
                <c:pt idx="7">
                  <c:v>0.72251053611866722</c:v>
                </c:pt>
                <c:pt idx="8">
                  <c:v>0.82572632699276249</c:v>
                </c:pt>
                <c:pt idx="9">
                  <c:v>0.92894211786685787</c:v>
                </c:pt>
                <c:pt idx="10">
                  <c:v>1.0321579087409578</c:v>
                </c:pt>
                <c:pt idx="11">
                  <c:v>1.1353736996150479</c:v>
                </c:pt>
                <c:pt idx="12">
                  <c:v>1.2385894904891401</c:v>
                </c:pt>
                <c:pt idx="13">
                  <c:v>1.3418052813632393</c:v>
                </c:pt>
                <c:pt idx="14">
                  <c:v>1.445021072237328</c:v>
                </c:pt>
                <c:pt idx="15">
                  <c:v>1.5482368631114301</c:v>
                </c:pt>
                <c:pt idx="16">
                  <c:v>1.6514526539855261</c:v>
                </c:pt>
                <c:pt idx="17">
                  <c:v>1.7546684448596206</c:v>
                </c:pt>
                <c:pt idx="18">
                  <c:v>1.8578842357337157</c:v>
                </c:pt>
                <c:pt idx="19">
                  <c:v>1.9611000266078156</c:v>
                </c:pt>
                <c:pt idx="20">
                  <c:v>2.0643158174819161</c:v>
                </c:pt>
                <c:pt idx="21">
                  <c:v>2.1675316083560201</c:v>
                </c:pt>
                <c:pt idx="22">
                  <c:v>2.2707473992300971</c:v>
                </c:pt>
              </c:numCache>
            </c:numRef>
          </c:xVal>
          <c:yVal>
            <c:numRef>
              <c:f>Sheet2!$S$5:$S$27</c:f>
              <c:numCache>
                <c:formatCode>General</c:formatCode>
                <c:ptCount val="2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20</c:v>
                </c:pt>
                <c:pt idx="4">
                  <c:v>102</c:v>
                </c:pt>
                <c:pt idx="5">
                  <c:v>239</c:v>
                </c:pt>
                <c:pt idx="6">
                  <c:v>452</c:v>
                </c:pt>
                <c:pt idx="7">
                  <c:v>746</c:v>
                </c:pt>
                <c:pt idx="8">
                  <c:v>1126</c:v>
                </c:pt>
                <c:pt idx="9">
                  <c:v>1559</c:v>
                </c:pt>
                <c:pt idx="10">
                  <c:v>1901</c:v>
                </c:pt>
                <c:pt idx="11">
                  <c:v>2000</c:v>
                </c:pt>
                <c:pt idx="12">
                  <c:v>2000</c:v>
                </c:pt>
                <c:pt idx="13">
                  <c:v>2000</c:v>
                </c:pt>
                <c:pt idx="14">
                  <c:v>2000</c:v>
                </c:pt>
                <c:pt idx="15">
                  <c:v>2000</c:v>
                </c:pt>
                <c:pt idx="16">
                  <c:v>2000</c:v>
                </c:pt>
                <c:pt idx="17">
                  <c:v>2000</c:v>
                </c:pt>
                <c:pt idx="18">
                  <c:v>2000</c:v>
                </c:pt>
                <c:pt idx="19">
                  <c:v>2000</c:v>
                </c:pt>
                <c:pt idx="20">
                  <c:v>2000</c:v>
                </c:pt>
                <c:pt idx="21">
                  <c:v>2000</c:v>
                </c:pt>
                <c:pt idx="22">
                  <c:v>2000</c:v>
                </c:pt>
              </c:numCache>
            </c:numRef>
          </c:yVal>
        </c:ser>
        <c:axId val="98375552"/>
        <c:axId val="98377088"/>
      </c:scatterChart>
      <c:valAx>
        <c:axId val="98375552"/>
        <c:scaling>
          <c:orientation val="minMax"/>
        </c:scaling>
        <c:axPos val="b"/>
        <c:numFmt formatCode="General" sourceLinked="1"/>
        <c:tickLblPos val="nextTo"/>
        <c:spPr>
          <a:ln w="25400">
            <a:solidFill>
              <a:schemeClr val="tx1"/>
            </a:solidFill>
          </a:ln>
        </c:spPr>
        <c:txPr>
          <a:bodyPr/>
          <a:lstStyle/>
          <a:p>
            <a:pPr>
              <a:defRPr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98377088"/>
        <c:crosses val="autoZero"/>
        <c:crossBetween val="midCat"/>
      </c:valAx>
      <c:valAx>
        <c:axId val="98377088"/>
        <c:scaling>
          <c:orientation val="minMax"/>
          <c:max val="2500"/>
          <c:min val="0"/>
        </c:scaling>
        <c:axPos val="l"/>
        <c:numFmt formatCode="General" sourceLinked="1"/>
        <c:tickLblPos val="none"/>
        <c:spPr>
          <a:ln w="25400">
            <a:solidFill>
              <a:schemeClr val="tx1"/>
            </a:solidFill>
          </a:ln>
        </c:spPr>
        <c:crossAx val="98375552"/>
        <c:crosses val="autoZero"/>
        <c:crossBetween val="midCat"/>
      </c:valAx>
      <c:spPr>
        <a:ln>
          <a:noFill/>
        </a:ln>
      </c:spPr>
    </c:plotArea>
    <c:legend>
      <c:legendPos val="r"/>
      <c:legendEntry>
        <c:idx val="0"/>
        <c:txPr>
          <a:bodyPr/>
          <a:lstStyle/>
          <a:p>
            <a:pPr>
              <a:defRPr>
                <a:latin typeface="Arial" pitchFamily="34" charset="0"/>
                <a:cs typeface="Arial" pitchFamily="34" charset="0"/>
              </a:defRPr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>
                <a:latin typeface="Arial" pitchFamily="34" charset="0"/>
                <a:cs typeface="Arial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62967695900486265"/>
          <c:y val="0.30390897160582453"/>
          <c:w val="0.31363963717010268"/>
          <c:h val="0.46503042233357195"/>
        </c:manualLayout>
      </c:layout>
    </c:legend>
    <c:plotVisOnly val="1"/>
  </c:chart>
  <c:spPr>
    <a:solidFill>
      <a:schemeClr val="bg1"/>
    </a:solidFill>
    <a:ln>
      <a:noFill/>
    </a:ln>
  </c:spPr>
  <c:txPr>
    <a:bodyPr/>
    <a:lstStyle/>
    <a:p>
      <a:pPr>
        <a:defRPr sz="1400">
          <a:latin typeface="Avenir LT 45 Book" pitchFamily="2" charset="0"/>
        </a:defRPr>
      </a:pPr>
      <a:endParaRPr lang="en-US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GB"/>
  <c:chart>
    <c:plotArea>
      <c:layout/>
      <c:scatterChart>
        <c:scatterStyle val="smoothMarker"/>
        <c:ser>
          <c:idx val="0"/>
          <c:order val="0"/>
          <c:spPr>
            <a:ln w="50800">
              <a:solidFill>
                <a:schemeClr val="tx2">
                  <a:lumMod val="60000"/>
                  <a:lumOff val="40000"/>
                </a:schemeClr>
              </a:solidFill>
            </a:ln>
          </c:spPr>
          <c:marker>
            <c:symbol val="none"/>
          </c:marker>
          <c:xVal>
            <c:numRef>
              <c:f>Sheet1!$H$6:$H$105</c:f>
              <c:numCache>
                <c:formatCode>General</c:formatCode>
                <c:ptCount val="100"/>
                <c:pt idx="0">
                  <c:v>1</c:v>
                </c:pt>
                <c:pt idx="1">
                  <c:v>1.1486983549970351</c:v>
                </c:pt>
                <c:pt idx="2">
                  <c:v>1.2457309396155181</c:v>
                </c:pt>
                <c:pt idx="3">
                  <c:v>1.3195079107728942</c:v>
                </c:pt>
                <c:pt idx="4">
                  <c:v>1.3797296614612149</c:v>
                </c:pt>
                <c:pt idx="5">
                  <c:v>1.4309690811052556</c:v>
                </c:pt>
                <c:pt idx="6">
                  <c:v>1.475773161594552</c:v>
                </c:pt>
                <c:pt idx="7">
                  <c:v>1.515716566510398</c:v>
                </c:pt>
                <c:pt idx="8">
                  <c:v>1.55184557391536</c:v>
                </c:pt>
                <c:pt idx="9">
                  <c:v>1.5848931924611136</c:v>
                </c:pt>
                <c:pt idx="10">
                  <c:v>1.6153942662021754</c:v>
                </c:pt>
                <c:pt idx="11">
                  <c:v>1.6437518295172282</c:v>
                </c:pt>
                <c:pt idx="12">
                  <c:v>1.6702776523348104</c:v>
                </c:pt>
                <c:pt idx="13">
                  <c:v>1.6952182030724354</c:v>
                </c:pt>
                <c:pt idx="14">
                  <c:v>1.7187719275874778</c:v>
                </c:pt>
                <c:pt idx="15">
                  <c:v>1.7411011265922489</c:v>
                </c:pt>
                <c:pt idx="16">
                  <c:v>1.7623403478323179</c:v>
                </c:pt>
                <c:pt idx="17">
                  <c:v>1.7826024579660045</c:v>
                </c:pt>
                <c:pt idx="18">
                  <c:v>1.8019831273171418</c:v>
                </c:pt>
                <c:pt idx="19">
                  <c:v>1.8205642030260798</c:v>
                </c:pt>
                <c:pt idx="20">
                  <c:v>1.8384162872525438</c:v>
                </c:pt>
                <c:pt idx="21">
                  <c:v>1.8556007362580846</c:v>
                </c:pt>
                <c:pt idx="22">
                  <c:v>1.8721712305548575</c:v>
                </c:pt>
                <c:pt idx="23">
                  <c:v>1.8881750225898062</c:v>
                </c:pt>
                <c:pt idx="24">
                  <c:v>1.90365393871588</c:v>
                </c:pt>
                <c:pt idx="25">
                  <c:v>1.9186451916253076</c:v>
                </c:pt>
                <c:pt idx="26">
                  <c:v>1.9331820449317665</c:v>
                </c:pt>
                <c:pt idx="27">
                  <c:v>1.9472943612303357</c:v>
                </c:pt>
                <c:pt idx="28">
                  <c:v>1.961009057454546</c:v>
                </c:pt>
                <c:pt idx="29">
                  <c:v>1.9743504858348213</c:v>
                </c:pt>
                <c:pt idx="30">
                  <c:v>1.9873407546644573</c:v>
                </c:pt>
                <c:pt idx="31">
                  <c:v>2</c:v>
                </c:pt>
                <c:pt idx="32">
                  <c:v>2.0123466170855577</c:v>
                </c:pt>
                <c:pt idx="33">
                  <c:v>2.0243974584998852</c:v>
                </c:pt>
                <c:pt idx="34">
                  <c:v>2.0361680046403983</c:v>
                </c:pt>
                <c:pt idx="35">
                  <c:v>2.0476725110792193</c:v>
                </c:pt>
                <c:pt idx="36">
                  <c:v>2.0589241364785176</c:v>
                </c:pt>
                <c:pt idx="37">
                  <c:v>2.0699350540816179</c:v>
                </c:pt>
                <c:pt idx="38">
                  <c:v>2.0807165492618442</c:v>
                </c:pt>
                <c:pt idx="39">
                  <c:v>2.0912791051825463</c:v>
                </c:pt>
                <c:pt idx="40">
                  <c:v>2.1016324782757847</c:v>
                </c:pt>
                <c:pt idx="41">
                  <c:v>2.1117857649667542</c:v>
                </c:pt>
                <c:pt idx="42">
                  <c:v>2.121747460841898</c:v>
                </c:pt>
                <c:pt idx="43">
                  <c:v>2.1315255132709483</c:v>
                </c:pt>
                <c:pt idx="44">
                  <c:v>2.1411273683383309</c:v>
                </c:pt>
                <c:pt idx="45">
                  <c:v>2.1505600128111402</c:v>
                </c:pt>
                <c:pt idx="46">
                  <c:v>2.1598300117644662</c:v>
                </c:pt>
                <c:pt idx="47">
                  <c:v>2.1689435423954047</c:v>
                </c:pt>
                <c:pt idx="48">
                  <c:v>2.1779064244827797</c:v>
                </c:pt>
                <c:pt idx="49">
                  <c:v>2.1867241478865638</c:v>
                </c:pt>
                <c:pt idx="50">
                  <c:v>2.1954018974274945</c:v>
                </c:pt>
                <c:pt idx="51">
                  <c:v>2.203944575442967</c:v>
                </c:pt>
                <c:pt idx="52">
                  <c:v>2.2123568222761172</c:v>
                </c:pt>
                <c:pt idx="53">
                  <c:v>2.22064303492292</c:v>
                </c:pt>
                <c:pt idx="54">
                  <c:v>2.2288073840335185</c:v>
                </c:pt>
                <c:pt idx="55">
                  <c:v>2.2368538294402822</c:v>
                </c:pt>
                <c:pt idx="56">
                  <c:v>2.2447861343640922</c:v>
                </c:pt>
                <c:pt idx="57">
                  <c:v>2.2526078784323298</c:v>
                </c:pt>
                <c:pt idx="58">
                  <c:v>2.2603224696268192</c:v>
                </c:pt>
                <c:pt idx="59">
                  <c:v>2.267933155266062</c:v>
                </c:pt>
                <c:pt idx="60">
                  <c:v>2.2754430321145307</c:v>
                </c:pt>
                <c:pt idx="61">
                  <c:v>2.2828550557016287</c:v>
                </c:pt>
                <c:pt idx="62">
                  <c:v>2.2901720489235866</c:v>
                </c:pt>
                <c:pt idx="63">
                  <c:v>2.2973967099940755</c:v>
                </c:pt>
                <c:pt idx="64">
                  <c:v>2.3045316198021406</c:v>
                </c:pt>
                <c:pt idx="65">
                  <c:v>2.3115792487300291</c:v>
                </c:pt>
                <c:pt idx="66">
                  <c:v>2.3185419629780504</c:v>
                </c:pt>
                <c:pt idx="67">
                  <c:v>2.3254220304389968</c:v>
                </c:pt>
                <c:pt idx="68">
                  <c:v>2.3322216261602371</c:v>
                </c:pt>
                <c:pt idx="69">
                  <c:v>2.3389428374280157</c:v>
                </c:pt>
                <c:pt idx="70">
                  <c:v>2.3455876685050052</c:v>
                </c:pt>
                <c:pt idx="71">
                  <c:v>2.3521580450493467</c:v>
                </c:pt>
                <c:pt idx="72">
                  <c:v>2.3586558182407327</c:v>
                </c:pt>
                <c:pt idx="73">
                  <c:v>2.3650827686365652</c:v>
                </c:pt>
                <c:pt idx="74">
                  <c:v>2.3714406097793064</c:v>
                </c:pt>
                <c:pt idx="75">
                  <c:v>2.3777309915742477</c:v>
                </c:pt>
                <c:pt idx="76">
                  <c:v>2.3839555034548967</c:v>
                </c:pt>
                <c:pt idx="77">
                  <c:v>2.390115677352187</c:v>
                </c:pt>
                <c:pt idx="78">
                  <c:v>2.3962129904817617</c:v>
                </c:pt>
                <c:pt idx="79">
                  <c:v>2.4022488679628582</c:v>
                </c:pt>
                <c:pt idx="80">
                  <c:v>2.4082246852806932</c:v>
                </c:pt>
                <c:pt idx="81">
                  <c:v>2.4141417706037362</c:v>
                </c:pt>
                <c:pt idx="82">
                  <c:v>2.4200014069659632</c:v>
                </c:pt>
                <c:pt idx="83">
                  <c:v>2.4258048343234613</c:v>
                </c:pt>
                <c:pt idx="84">
                  <c:v>2.4315532514941225</c:v>
                </c:pt>
                <c:pt idx="85">
                  <c:v>2.4372478179882227</c:v>
                </c:pt>
                <c:pt idx="86">
                  <c:v>2.4428896557373942</c:v>
                </c:pt>
                <c:pt idx="87">
                  <c:v>2.4484798507285497</c:v>
                </c:pt>
                <c:pt idx="88">
                  <c:v>2.4540194545491261</c:v>
                </c:pt>
                <c:pt idx="89">
                  <c:v>2.4595094858493627</c:v>
                </c:pt>
                <c:pt idx="90">
                  <c:v>2.4649509317268667</c:v>
                </c:pt>
                <c:pt idx="91">
                  <c:v>2.4703447490385586</c:v>
                </c:pt>
                <c:pt idx="92">
                  <c:v>2.4756918656443672</c:v>
                </c:pt>
                <c:pt idx="93">
                  <c:v>2.4809931815870692</c:v>
                </c:pt>
                <c:pt idx="94">
                  <c:v>2.4862495702120997</c:v>
                </c:pt>
                <c:pt idx="95">
                  <c:v>2.4914618792310348</c:v>
                </c:pt>
                <c:pt idx="96">
                  <c:v>2.4966309317320867</c:v>
                </c:pt>
                <c:pt idx="97">
                  <c:v>2.5017575271408439</c:v>
                </c:pt>
                <c:pt idx="98">
                  <c:v>2.5068424421340967</c:v>
                </c:pt>
                <c:pt idx="99">
                  <c:v>2.5118864315095757</c:v>
                </c:pt>
              </c:numCache>
            </c:numRef>
          </c:xVal>
          <c:yVal>
            <c:numRef>
              <c:f>Sheet1!$G$6:$G$105</c:f>
              <c:numCache>
                <c:formatCode>General</c:formatCode>
                <c:ptCount val="1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</c:numCache>
            </c:numRef>
          </c:yVal>
          <c:smooth val="1"/>
        </c:ser>
        <c:axId val="95568640"/>
        <c:axId val="95570176"/>
      </c:scatterChart>
      <c:valAx>
        <c:axId val="95568640"/>
        <c:scaling>
          <c:orientation val="minMax"/>
          <c:min val="1"/>
        </c:scaling>
        <c:delete val="1"/>
        <c:axPos val="b"/>
        <c:numFmt formatCode="General" sourceLinked="1"/>
        <c:majorTickMark val="none"/>
        <c:tickLblPos val="none"/>
        <c:crossAx val="95570176"/>
        <c:crosses val="autoZero"/>
        <c:crossBetween val="midCat"/>
      </c:valAx>
      <c:valAx>
        <c:axId val="95570176"/>
        <c:scaling>
          <c:orientation val="minMax"/>
        </c:scaling>
        <c:delete val="1"/>
        <c:axPos val="l"/>
        <c:numFmt formatCode="General" sourceLinked="1"/>
        <c:majorTickMark val="none"/>
        <c:tickLblPos val="none"/>
        <c:crossAx val="95568640"/>
        <c:crosses val="autoZero"/>
        <c:crossBetween val="midCat"/>
      </c:valAx>
    </c:plotArea>
    <c:plotVisOnly val="1"/>
  </c:chart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7E99D7D-1107-4B02-BD53-4A12E4E563A5}" type="datetimeFigureOut">
              <a:rPr lang="en-US" smtClean="0"/>
              <a:pPr/>
              <a:t>12/15/2014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5FF3D28-216E-48FE-AD02-F2A5B6F52A2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BA9A1F4-BAD0-49DA-82B7-A546E0653973}" type="datetimeFigureOut">
              <a:rPr lang="en-GB" smtClean="0"/>
              <a:pPr/>
              <a:t>15/12/2014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3F54E65-BB15-465F-B527-BA830012C060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15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16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4E690-3B6F-48BF-BCC8-F1D11CF74E35}" type="slidenum">
              <a:rPr lang="en-GB" smtClean="0">
                <a:solidFill>
                  <a:prstClr val="black"/>
                </a:solidFill>
              </a:rPr>
              <a:pPr/>
              <a:t>17</a:t>
            </a:fld>
            <a:endParaRPr lang="en-GB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4E690-3B6F-48BF-BCC8-F1D11CF74E35}" type="slidenum">
              <a:rPr lang="en-GB" smtClean="0">
                <a:solidFill>
                  <a:prstClr val="black"/>
                </a:solidFill>
              </a:rPr>
              <a:pPr/>
              <a:t>18</a:t>
            </a:fld>
            <a:endParaRPr lang="en-GB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2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4E690-3B6F-48BF-BCC8-F1D11CF74E35}" type="slidenum">
              <a:rPr lang="en-GB" smtClean="0"/>
              <a:pPr/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9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15/12/2014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15/12/2014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15/12/2014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15/12/2014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15/12/2014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15/12/2014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15/12/2014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15/12/2014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792" y="274638"/>
            <a:ext cx="6120680" cy="1143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15/12/2014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15/12/2014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15/12/2014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15/12/2014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15/12/2014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15/12/2014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15/12/2014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15/12/2014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15/12/2014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15/12/2014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15/12/2014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15/12/2014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792" y="274638"/>
            <a:ext cx="6120680" cy="1143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15/12/2014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15/12/2014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15/12/2014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15/12/2014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15/12/2014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15/12/2014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15/12/2014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15/12/2014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15/12/2014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15/12/2014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792" y="274638"/>
            <a:ext cx="6120680" cy="1143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15/12/2014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15/12/2014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15/12/2014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15/12/2014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15/12/2014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15/12/2014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15/12/2014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15/12/2014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15/12/2014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15/12/2014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15/12/2014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15/12/2014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792" y="274638"/>
            <a:ext cx="6120680" cy="1143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15/12/2014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15/12/2014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emf"/><Relationship Id="rId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emf"/><Relationship Id="rId4" Type="http://schemas.openxmlformats.org/officeDocument/2006/relationships/image" Target="../media/image4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11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31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40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R:\BizDev\04 Marketing Material\12 Hi Res Images\133305020new3.jpg"/>
          <p:cNvPicPr>
            <a:picLocks noChangeAspect="1" noChangeArrowheads="1"/>
          </p:cNvPicPr>
          <p:nvPr userDrawn="1"/>
        </p:nvPicPr>
        <p:blipFill>
          <a:blip r:embed="rId4" cstate="print"/>
          <a:srcRect t="7150" b="1835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425288"/>
            <a:ext cx="9144000" cy="9137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7728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5DC6-F7D7-4AFC-B9BC-0FBA2FC1E63F}" type="datetimeFigureOut">
              <a:rPr lang="en-GB" smtClean="0"/>
              <a:pPr/>
              <a:t>15/12/2014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LT 65 Medium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R:\BizDev\04 Marketing Material\12 Hi Res Images\IMGP0931.jpg"/>
          <p:cNvPicPr>
            <a:picLocks noChangeAspect="1" noChangeArrowheads="1"/>
          </p:cNvPicPr>
          <p:nvPr userDrawn="1"/>
        </p:nvPicPr>
        <p:blipFill>
          <a:blip r:embed="rId4" cstate="print"/>
          <a:srcRect t="31866" r="27245" b="13191"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425288"/>
            <a:ext cx="9144000" cy="9137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7728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5DC6-F7D7-4AFC-B9BC-0FBA2FC1E63F}" type="datetimeFigureOut">
              <a:rPr lang="en-GB" smtClean="0"/>
              <a:pPr/>
              <a:t>15/12/2014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LT 65 Medium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R:\LiveJobs\00511-REG-Framework\01 Sites\16 Mynydd Portref\80 Site visit\MPSiteVisit-photos\Picturesque Photos\DSCF0726.JPG"/>
          <p:cNvPicPr>
            <a:picLocks noChangeAspect="1" noChangeArrowheads="1"/>
          </p:cNvPicPr>
          <p:nvPr userDrawn="1"/>
        </p:nvPicPr>
        <p:blipFill>
          <a:blip r:embed="rId4" cstate="print">
            <a:lum bright="20000"/>
          </a:blip>
          <a:srcRect l="651" r="17849" b="185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425288"/>
            <a:ext cx="9144000" cy="9137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7728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5DC6-F7D7-4AFC-B9BC-0FBA2FC1E63F}" type="datetimeFigureOut">
              <a:rPr lang="en-GB" smtClean="0"/>
              <a:pPr/>
              <a:t>15/12/2014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LT 65 Medium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lloon.jpg"/>
          <p:cNvPicPr>
            <a:picLocks noChangeAspect="1"/>
          </p:cNvPicPr>
          <p:nvPr userDrawn="1"/>
        </p:nvPicPr>
        <p:blipFill>
          <a:blip r:embed="rId11" cstate="print">
            <a:lum bright="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4145" r="34145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0" y="425288"/>
            <a:ext cx="9144000" cy="9137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15816" y="274638"/>
            <a:ext cx="577098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5DC6-F7D7-4AFC-B9BC-0FBA2FC1E63F}" type="datetimeFigureOut">
              <a:rPr lang="en-GB" smtClean="0"/>
              <a:pPr/>
              <a:t>15/12/2014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venir LT 65 Medium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15816" y="274638"/>
            <a:ext cx="577098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5DC6-F7D7-4AFC-B9BC-0FBA2FC1E63F}" type="datetimeFigureOut">
              <a:rPr lang="en-GB" smtClean="0"/>
              <a:pPr/>
              <a:t>15/12/2014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venir LT 65 Medium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lloon.jpg"/>
          <p:cNvPicPr>
            <a:picLocks noChangeAspect="1"/>
          </p:cNvPicPr>
          <p:nvPr userDrawn="1"/>
        </p:nvPicPr>
        <p:blipFill>
          <a:blip r:embed="rId11" cstate="print">
            <a:lum bright="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4145" r="34145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0" y="425288"/>
            <a:ext cx="9144000" cy="9137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15816" y="274638"/>
            <a:ext cx="577098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15/12/2014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venir LT 65 Medium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lloon.jpg"/>
          <p:cNvPicPr>
            <a:picLocks noChangeAspect="1"/>
          </p:cNvPicPr>
          <p:nvPr userDrawn="1"/>
        </p:nvPicPr>
        <p:blipFill>
          <a:blip r:embed="rId11" cstate="print">
            <a:lum bright="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4145" r="34145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0" y="425288"/>
            <a:ext cx="9144000" cy="9137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15816" y="274638"/>
            <a:ext cx="577098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15/12/2014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venir LT 65 Medium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772816"/>
            <a:ext cx="7772400" cy="1470025"/>
          </a:xfrm>
        </p:spPr>
        <p:txBody>
          <a:bodyPr/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Parameterised turbine performance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3429000"/>
            <a:ext cx="7992888" cy="1752600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Power Curve Working Group – Glasgow, </a:t>
            </a:r>
            <a:b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16 </a:t>
            </a:r>
            <a:r>
              <a:rPr lang="en-GB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December 2014</a:t>
            </a:r>
          </a:p>
          <a:p>
            <a:r>
              <a:rPr lang="en-GB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Stuart Baylis, </a:t>
            </a:r>
            <a:r>
              <a:rPr lang="en-GB" sz="2400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Matthew Colls, Przemek Marek, Alex Head</a:t>
            </a:r>
            <a:endParaRPr lang="en-GB" sz="2400" i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79512" y="1700808"/>
            <a:ext cx="3600400" cy="1584176"/>
            <a:chOff x="179512" y="1700808"/>
            <a:chExt cx="3600400" cy="1584176"/>
          </a:xfrm>
        </p:grpSpPr>
        <p:sp>
          <p:nvSpPr>
            <p:cNvPr id="9" name="TextBox 8"/>
            <p:cNvSpPr txBox="1"/>
            <p:nvPr/>
          </p:nvSpPr>
          <p:spPr>
            <a:xfrm>
              <a:off x="179512" y="1700808"/>
              <a:ext cx="1584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Rotor wind speed ratio</a:t>
              </a:r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3568" y="2708920"/>
              <a:ext cx="309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Turbulence intensity</a:t>
              </a:r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827584" y="3140968"/>
              <a:ext cx="158417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45300" y="2348880"/>
              <a:ext cx="0" cy="9361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043608" y="260648"/>
            <a:ext cx="7419186" cy="2592288"/>
            <a:chOff x="1043608" y="260648"/>
            <a:chExt cx="7419186" cy="2592288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64088" y="476672"/>
              <a:ext cx="3098706" cy="2376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8" name="Straight Connector 17"/>
            <p:cNvCxnSpPr/>
            <p:nvPr/>
          </p:nvCxnSpPr>
          <p:spPr>
            <a:xfrm flipV="1">
              <a:off x="6329220" y="707210"/>
              <a:ext cx="0" cy="151216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itle 1"/>
            <p:cNvSpPr txBox="1">
              <a:spLocks/>
            </p:cNvSpPr>
            <p:nvPr/>
          </p:nvSpPr>
          <p:spPr>
            <a:xfrm>
              <a:off x="1043608" y="260648"/>
              <a:ext cx="6120680" cy="1143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Arial" pitchFamily="34" charset="0"/>
                </a:rPr>
                <a:t>U</a:t>
              </a:r>
              <a:r>
                <a:rPr kumimoji="0" lang="en-GB" sz="3200" b="0" i="0" u="none" strike="noStrike" kern="1200" cap="none" spc="0" normalizeH="0" baseline="-2500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Arial" pitchFamily="34" charset="0"/>
                </a:rPr>
                <a:t>norm</a:t>
              </a:r>
              <a:r>
                <a:rPr lang="en-GB" sz="3200" noProof="0" dirty="0" smtClean="0">
                  <a:latin typeface="Arial" pitchFamily="34" charset="0"/>
                  <a:ea typeface="+mj-ea"/>
                  <a:cs typeface="Arial" pitchFamily="34" charset="0"/>
                </a:rPr>
                <a:t>= 0.5</a:t>
              </a:r>
              <a:endParaRPr kumimoji="0" lang="en-GB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endParaRPr>
            </a:p>
          </p:txBody>
        </p:sp>
      </p:grp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-5" y="3212982"/>
          <a:ext cx="8892481" cy="3384372"/>
        </p:xfrm>
        <a:graphic>
          <a:graphicData uri="http://schemas.openxmlformats.org/drawingml/2006/table">
            <a:tbl>
              <a:tblPr/>
              <a:tblGrid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</a:tblGrid>
              <a:tr h="282031"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1.7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72%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75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1.6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71%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C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1.5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72%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1.4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72%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D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4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C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1.3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75%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8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1.2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73%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3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114%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C7E"/>
                    </a:solidFill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1.1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73%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9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110%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112%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114%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117%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67D"/>
                    </a:solidFill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1.0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73%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2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110%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117%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5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118%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4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124%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0.9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5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1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0.8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5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0.7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B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1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5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6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3048000" y="5048250"/>
            <a:ext cx="2419350" cy="571500"/>
          </a:xfrm>
          <a:prstGeom prst="rect">
            <a:avLst/>
          </a:prstGeom>
          <a:solidFill>
            <a:srgbClr val="FFFFFF">
              <a:alpha val="47843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Inner Range</a:t>
            </a:r>
            <a:endParaRPr lang="en-GB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043608" y="3861048"/>
            <a:ext cx="7056784" cy="2160240"/>
            <a:chOff x="1043608" y="3861048"/>
            <a:chExt cx="7056784" cy="2160240"/>
          </a:xfrm>
        </p:grpSpPr>
        <p:sp>
          <p:nvSpPr>
            <p:cNvPr id="15" name="Oval 14"/>
            <p:cNvSpPr/>
            <p:nvPr/>
          </p:nvSpPr>
          <p:spPr>
            <a:xfrm>
              <a:off x="1043608" y="3861048"/>
              <a:ext cx="1872208" cy="936104"/>
            </a:xfrm>
            <a:prstGeom prst="ellipse">
              <a:avLst/>
            </a:prstGeom>
            <a:solidFill>
              <a:srgbClr val="FFFFFF">
                <a:alpha val="47843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Night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6228184" y="5085184"/>
              <a:ext cx="1872208" cy="936104"/>
            </a:xfrm>
            <a:prstGeom prst="ellipse">
              <a:avLst/>
            </a:prstGeom>
            <a:solidFill>
              <a:srgbClr val="FFFFFF">
                <a:alpha val="47843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Day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/>
          <p:nvPr/>
        </p:nvGrpSpPr>
        <p:grpSpPr>
          <a:xfrm>
            <a:off x="179512" y="1700808"/>
            <a:ext cx="3600400" cy="1584176"/>
            <a:chOff x="179512" y="1700808"/>
            <a:chExt cx="3600400" cy="1584176"/>
          </a:xfrm>
        </p:grpSpPr>
        <p:sp>
          <p:nvSpPr>
            <p:cNvPr id="9" name="TextBox 8"/>
            <p:cNvSpPr txBox="1"/>
            <p:nvPr/>
          </p:nvSpPr>
          <p:spPr>
            <a:xfrm>
              <a:off x="179512" y="1700808"/>
              <a:ext cx="1584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Rotor wind speed ratio</a:t>
              </a:r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3568" y="2708920"/>
              <a:ext cx="309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Turbulence intensity</a:t>
              </a:r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827584" y="3140968"/>
              <a:ext cx="158417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45300" y="2348880"/>
              <a:ext cx="0" cy="9361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1"/>
          <p:cNvGrpSpPr/>
          <p:nvPr/>
        </p:nvGrpSpPr>
        <p:grpSpPr>
          <a:xfrm>
            <a:off x="1043608" y="260648"/>
            <a:ext cx="7419186" cy="2592288"/>
            <a:chOff x="1043608" y="260648"/>
            <a:chExt cx="7419186" cy="2592288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64088" y="476672"/>
              <a:ext cx="3098706" cy="2376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8" name="Straight Connector 17"/>
            <p:cNvCxnSpPr/>
            <p:nvPr/>
          </p:nvCxnSpPr>
          <p:spPr>
            <a:xfrm flipV="1">
              <a:off x="6703665" y="702221"/>
              <a:ext cx="0" cy="151216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itle 1"/>
            <p:cNvSpPr txBox="1">
              <a:spLocks/>
            </p:cNvSpPr>
            <p:nvPr/>
          </p:nvSpPr>
          <p:spPr>
            <a:xfrm>
              <a:off x="1043608" y="260648"/>
              <a:ext cx="6120680" cy="1143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Arial" pitchFamily="34" charset="0"/>
                </a:rPr>
                <a:t>U</a:t>
              </a:r>
              <a:r>
                <a:rPr kumimoji="0" lang="en-GB" sz="3200" b="0" i="0" u="none" strike="noStrike" kern="1200" cap="none" spc="0" normalizeH="0" baseline="-2500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Arial" pitchFamily="34" charset="0"/>
                </a:rPr>
                <a:t>norm</a:t>
              </a:r>
              <a:r>
                <a:rPr lang="en-GB" sz="3200" noProof="0" dirty="0" smtClean="0">
                  <a:latin typeface="Arial" pitchFamily="34" charset="0"/>
                  <a:ea typeface="+mj-ea"/>
                  <a:cs typeface="Arial" pitchFamily="34" charset="0"/>
                </a:rPr>
                <a:t>= 0.7</a:t>
              </a:r>
              <a:endParaRPr kumimoji="0" lang="en-GB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endParaRPr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0" y="3212974"/>
          <a:ext cx="8892481" cy="3384384"/>
        </p:xfrm>
        <a:graphic>
          <a:graphicData uri="http://schemas.openxmlformats.org/drawingml/2006/table">
            <a:tbl>
              <a:tblPr/>
              <a:tblGrid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</a:tblGrid>
              <a:tr h="282032"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3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1.7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79%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7D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9B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9C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1.6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79%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8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3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1.5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79%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F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1.4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80%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1.3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81%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0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4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2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E"/>
                    </a:solidFill>
                  </a:tcPr>
                </a:tc>
              </a:tr>
              <a:tr h="28203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1.2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81%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D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A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</a:tr>
              <a:tr h="28203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1.1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77%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1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</a:tr>
              <a:tr h="28203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1.0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2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111%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</a:tr>
              <a:tr h="28203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0.9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0.8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0.7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F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048000" y="5048250"/>
            <a:ext cx="2419350" cy="571500"/>
          </a:xfrm>
          <a:prstGeom prst="rect">
            <a:avLst/>
          </a:prstGeom>
          <a:solidFill>
            <a:srgbClr val="FFFFFF">
              <a:alpha val="47843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Inner Range</a:t>
            </a:r>
            <a:endParaRPr lang="en-GB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067944" y="3573016"/>
            <a:ext cx="3096344" cy="2880320"/>
            <a:chOff x="4067944" y="3573016"/>
            <a:chExt cx="3096344" cy="2880320"/>
          </a:xfrm>
        </p:grpSpPr>
        <p:grpSp>
          <p:nvGrpSpPr>
            <p:cNvPr id="23" name="Group 22"/>
            <p:cNvGrpSpPr/>
            <p:nvPr/>
          </p:nvGrpSpPr>
          <p:grpSpPr>
            <a:xfrm>
              <a:off x="4067944" y="3861048"/>
              <a:ext cx="0" cy="2592288"/>
              <a:chOff x="4067944" y="3861048"/>
              <a:chExt cx="0" cy="2592288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>
                <a:off x="4067944" y="3861048"/>
                <a:ext cx="0" cy="1008112"/>
              </a:xfrm>
              <a:prstGeom prst="straightConnector1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V="1">
                <a:off x="4067944" y="5733256"/>
                <a:ext cx="0" cy="720080"/>
              </a:xfrm>
              <a:prstGeom prst="straightConnector1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/>
            <p:cNvSpPr txBox="1"/>
            <p:nvPr/>
          </p:nvSpPr>
          <p:spPr>
            <a:xfrm>
              <a:off x="4427984" y="3573016"/>
              <a:ext cx="2736304" cy="864096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Lower hubs, larger rotors or higher shear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71600" y="3573016"/>
            <a:ext cx="6336704" cy="2088232"/>
            <a:chOff x="2699792" y="5301208"/>
            <a:chExt cx="6336704" cy="2088232"/>
          </a:xfrm>
        </p:grpSpPr>
        <p:grpSp>
          <p:nvGrpSpPr>
            <p:cNvPr id="28" name="Group 22"/>
            <p:cNvGrpSpPr/>
            <p:nvPr/>
          </p:nvGrpSpPr>
          <p:grpSpPr>
            <a:xfrm>
              <a:off x="2699792" y="5373216"/>
              <a:ext cx="6336704" cy="2016224"/>
              <a:chOff x="2699792" y="5373216"/>
              <a:chExt cx="6336704" cy="2016224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>
                <a:off x="3851920" y="5373216"/>
                <a:ext cx="0" cy="2016224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2699792" y="6381328"/>
                <a:ext cx="6336704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355976" y="5301208"/>
              <a:ext cx="3024336" cy="864096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Performance varies with both rotor wind speed ratio and turbulence intensity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/>
          <p:nvPr/>
        </p:nvGrpSpPr>
        <p:grpSpPr>
          <a:xfrm>
            <a:off x="179512" y="1700808"/>
            <a:ext cx="3600400" cy="1584176"/>
            <a:chOff x="179512" y="1700808"/>
            <a:chExt cx="3600400" cy="1584176"/>
          </a:xfrm>
        </p:grpSpPr>
        <p:sp>
          <p:nvSpPr>
            <p:cNvPr id="9" name="TextBox 8"/>
            <p:cNvSpPr txBox="1"/>
            <p:nvPr/>
          </p:nvSpPr>
          <p:spPr>
            <a:xfrm>
              <a:off x="179512" y="1700808"/>
              <a:ext cx="1584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Rotor wind speed ratio</a:t>
              </a:r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3568" y="2708920"/>
              <a:ext cx="309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Turbulence intensity</a:t>
              </a:r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827584" y="3140968"/>
              <a:ext cx="158417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45300" y="2348880"/>
              <a:ext cx="0" cy="9361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1"/>
          <p:cNvGrpSpPr/>
          <p:nvPr/>
        </p:nvGrpSpPr>
        <p:grpSpPr>
          <a:xfrm>
            <a:off x="1043608" y="260648"/>
            <a:ext cx="7419186" cy="2592288"/>
            <a:chOff x="1043608" y="260648"/>
            <a:chExt cx="7419186" cy="2592288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64088" y="476672"/>
              <a:ext cx="3098706" cy="2376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8" name="Straight Connector 17"/>
            <p:cNvCxnSpPr/>
            <p:nvPr/>
          </p:nvCxnSpPr>
          <p:spPr>
            <a:xfrm flipV="1">
              <a:off x="7094190" y="711746"/>
              <a:ext cx="0" cy="151216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itle 1"/>
            <p:cNvSpPr txBox="1">
              <a:spLocks/>
            </p:cNvSpPr>
            <p:nvPr/>
          </p:nvSpPr>
          <p:spPr>
            <a:xfrm>
              <a:off x="1043608" y="260648"/>
              <a:ext cx="6120680" cy="1143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Arial" pitchFamily="34" charset="0"/>
                </a:rPr>
                <a:t>U</a:t>
              </a:r>
              <a:r>
                <a:rPr kumimoji="0" lang="en-GB" sz="3200" b="0" i="0" u="none" strike="noStrike" kern="1200" cap="none" spc="0" normalizeH="0" baseline="-2500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Arial" pitchFamily="34" charset="0"/>
                </a:rPr>
                <a:t>norm</a:t>
              </a:r>
              <a:r>
                <a:rPr lang="en-GB" sz="3200" noProof="0" dirty="0" smtClean="0">
                  <a:latin typeface="Arial" pitchFamily="34" charset="0"/>
                  <a:ea typeface="+mj-ea"/>
                  <a:cs typeface="Arial" pitchFamily="34" charset="0"/>
                </a:rPr>
                <a:t>= 0.9</a:t>
              </a:r>
              <a:endParaRPr kumimoji="0" lang="en-GB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endParaRPr>
            </a:p>
          </p:txBody>
        </p:sp>
      </p:grp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0" y="3212982"/>
          <a:ext cx="8892481" cy="3384372"/>
        </p:xfrm>
        <a:graphic>
          <a:graphicData uri="http://schemas.openxmlformats.org/drawingml/2006/table">
            <a:tbl>
              <a:tblPr/>
              <a:tblGrid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</a:tblGrid>
              <a:tr h="282031"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1.7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85%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8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A0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1.6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84%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1.5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85%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1.4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86%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1.3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87%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1.2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1.1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98%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1.0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0.9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0.8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5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0.7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1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A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F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048000" y="5048250"/>
            <a:ext cx="2419350" cy="571500"/>
          </a:xfrm>
          <a:prstGeom prst="rect">
            <a:avLst/>
          </a:prstGeom>
          <a:solidFill>
            <a:srgbClr val="FFFFFF">
              <a:alpha val="47843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Inner Range</a:t>
            </a:r>
            <a:endParaRPr lang="en-GB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/>
          <p:nvPr/>
        </p:nvGrpSpPr>
        <p:grpSpPr>
          <a:xfrm>
            <a:off x="179512" y="1700808"/>
            <a:ext cx="3600400" cy="1584176"/>
            <a:chOff x="179512" y="1700808"/>
            <a:chExt cx="3600400" cy="1584176"/>
          </a:xfrm>
        </p:grpSpPr>
        <p:sp>
          <p:nvSpPr>
            <p:cNvPr id="9" name="TextBox 8"/>
            <p:cNvSpPr txBox="1"/>
            <p:nvPr/>
          </p:nvSpPr>
          <p:spPr>
            <a:xfrm>
              <a:off x="179512" y="1700808"/>
              <a:ext cx="1584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Rotor wind speed ratio</a:t>
              </a:r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3568" y="2708920"/>
              <a:ext cx="309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Turbulence intensity</a:t>
              </a:r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827584" y="3140968"/>
              <a:ext cx="158417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45300" y="2348880"/>
              <a:ext cx="0" cy="9361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1"/>
          <p:cNvGrpSpPr/>
          <p:nvPr/>
        </p:nvGrpSpPr>
        <p:grpSpPr>
          <a:xfrm>
            <a:off x="1043608" y="260648"/>
            <a:ext cx="7419186" cy="2592288"/>
            <a:chOff x="1043608" y="260648"/>
            <a:chExt cx="7419186" cy="2592288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64088" y="476672"/>
              <a:ext cx="3098706" cy="2376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8" name="Straight Connector 17"/>
            <p:cNvCxnSpPr/>
            <p:nvPr/>
          </p:nvCxnSpPr>
          <p:spPr>
            <a:xfrm flipV="1">
              <a:off x="7475190" y="711746"/>
              <a:ext cx="0" cy="151216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itle 1"/>
            <p:cNvSpPr txBox="1">
              <a:spLocks/>
            </p:cNvSpPr>
            <p:nvPr/>
          </p:nvSpPr>
          <p:spPr>
            <a:xfrm>
              <a:off x="1043608" y="260648"/>
              <a:ext cx="6120680" cy="1143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Arial" pitchFamily="34" charset="0"/>
                </a:rPr>
                <a:t>U</a:t>
              </a:r>
              <a:r>
                <a:rPr kumimoji="0" lang="en-GB" sz="3200" b="0" i="0" u="none" strike="noStrike" kern="1200" cap="none" spc="0" normalizeH="0" baseline="-2500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j-ea"/>
                  <a:cs typeface="Arial" pitchFamily="34" charset="0"/>
                </a:rPr>
                <a:t>norm</a:t>
              </a:r>
              <a:r>
                <a:rPr lang="en-GB" sz="3200" noProof="0" dirty="0" smtClean="0">
                  <a:latin typeface="Arial" pitchFamily="34" charset="0"/>
                  <a:ea typeface="+mj-ea"/>
                  <a:cs typeface="Arial" pitchFamily="34" charset="0"/>
                </a:rPr>
                <a:t>= </a:t>
              </a:r>
              <a:r>
                <a:rPr lang="en-GB" sz="3200" dirty="0" smtClean="0">
                  <a:latin typeface="Arial" pitchFamily="34" charset="0"/>
                  <a:ea typeface="+mj-ea"/>
                  <a:cs typeface="Arial" pitchFamily="34" charset="0"/>
                </a:rPr>
                <a:t>1.1</a:t>
              </a:r>
              <a:endParaRPr kumimoji="0" lang="en-GB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endParaRPr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0" y="3212976"/>
          <a:ext cx="8892481" cy="3384372"/>
        </p:xfrm>
        <a:graphic>
          <a:graphicData uri="http://schemas.openxmlformats.org/drawingml/2006/table">
            <a:tbl>
              <a:tblPr/>
              <a:tblGrid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</a:tblGrid>
              <a:tr h="282031"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1.7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91%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B1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AC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1.6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91%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3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1.5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95%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1.4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99%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1.3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1.2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105%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1.1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106%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1.0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0.9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0.8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0.7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048000" y="5048250"/>
            <a:ext cx="2419350" cy="571500"/>
          </a:xfrm>
          <a:prstGeom prst="rect">
            <a:avLst/>
          </a:prstGeom>
          <a:solidFill>
            <a:srgbClr val="FFFFFF">
              <a:alpha val="47843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Inner Range</a:t>
            </a:r>
            <a:endParaRPr lang="en-GB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0152" y="3573016"/>
            <a:ext cx="2736304" cy="864096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Less performance variation at higher wind speeds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 sz="3200" dirty="0" smtClean="0">
                <a:latin typeface="Arial" pitchFamily="34" charset="0"/>
                <a:cs typeface="Arial" pitchFamily="34" charset="0"/>
              </a:rPr>
              <a:t>Outcome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41167"/>
          </a:xfrm>
        </p:spPr>
        <p:txBody>
          <a:bodyPr wrap="square">
            <a:normAutofit fontScale="85000" lnSpcReduction="10000"/>
          </a:bodyPr>
          <a:lstStyle/>
          <a:p>
            <a:r>
              <a:rPr lang="en-GB" sz="2800" dirty="0" smtClean="0">
                <a:latin typeface="Arial" pitchFamily="34" charset="0"/>
                <a:cs typeface="Arial" pitchFamily="34" charset="0"/>
              </a:rPr>
              <a:t>Data shows that </a:t>
            </a:r>
            <a:r>
              <a:rPr lang="en-GB" sz="2800" b="1" dirty="0" smtClean="0">
                <a:latin typeface="Arial" pitchFamily="34" charset="0"/>
                <a:cs typeface="Arial" pitchFamily="34" charset="0"/>
              </a:rPr>
              <a:t>Turbulence Intensity, Rotor Wind Speed Ratio 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and </a:t>
            </a:r>
            <a:r>
              <a:rPr lang="en-GB" sz="2800" b="1" dirty="0" smtClean="0">
                <a:latin typeface="Arial" pitchFamily="34" charset="0"/>
                <a:cs typeface="Arial" pitchFamily="34" charset="0"/>
              </a:rPr>
              <a:t>Normalised Wind Speed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 can be used to define a single universal turbine performance model.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2800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GB" sz="2800" b="1" dirty="0" smtClean="0">
                <a:latin typeface="Arial" pitchFamily="34" charset="0"/>
                <a:cs typeface="Arial" pitchFamily="34" charset="0"/>
              </a:rPr>
              <a:t>results show good consistency,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 across turbine types, geometries and geographies – model </a:t>
            </a:r>
            <a:r>
              <a:rPr lang="en-GB" sz="2800" b="1" dirty="0" smtClean="0">
                <a:latin typeface="Arial" pitchFamily="34" charset="0"/>
                <a:cs typeface="Arial" pitchFamily="34" charset="0"/>
              </a:rPr>
              <a:t>captures physical drivers 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of turbine performance variations.</a:t>
            </a:r>
          </a:p>
          <a:p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2800" dirty="0" smtClean="0">
                <a:latin typeface="Arial" pitchFamily="34" charset="0"/>
                <a:cs typeface="Arial" pitchFamily="34" charset="0"/>
              </a:rPr>
              <a:t>It can be </a:t>
            </a:r>
            <a:r>
              <a:rPr lang="en-GB" sz="2800" b="1" dirty="0" smtClean="0">
                <a:latin typeface="Arial" pitchFamily="34" charset="0"/>
                <a:cs typeface="Arial" pitchFamily="34" charset="0"/>
              </a:rPr>
              <a:t>easily applied to normal pre-construction data 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to predict expected turbine performance levels for any given site.</a:t>
            </a:r>
          </a:p>
          <a:p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2800" dirty="0" smtClean="0">
                <a:latin typeface="Arial" pitchFamily="34" charset="0"/>
                <a:cs typeface="Arial" pitchFamily="34" charset="0"/>
              </a:rPr>
              <a:t>It allows higher confidence predictions for new diameters, hub heights and climates.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>
                <a:latin typeface="Arial" pitchFamily="34" charset="0"/>
                <a:cs typeface="Arial" pitchFamily="34" charset="0"/>
              </a:rPr>
              <a:t>Next steps</a:t>
            </a:r>
            <a:endParaRPr lang="en-GB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571184" cy="4925144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Several refinements are in progress:</a:t>
            </a: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Expansion of the source data and conditions ranges.</a:t>
            </a: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Further investigation of variation </a:t>
            </a:r>
            <a:r>
              <a:rPr lang="en-GB" i="1" dirty="0" smtClean="0">
                <a:latin typeface="Arial" pitchFamily="34" charset="0"/>
                <a:cs typeface="Arial" pitchFamily="34" charset="0"/>
              </a:rPr>
              <a:t>within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bins:</a:t>
            </a:r>
          </a:p>
          <a:p>
            <a:pPr lvl="1"/>
            <a:r>
              <a:rPr lang="en-GB" dirty="0" smtClean="0">
                <a:latin typeface="Arial" pitchFamily="34" charset="0"/>
                <a:cs typeface="Arial" pitchFamily="34" charset="0"/>
              </a:rPr>
              <a:t>Turbine type (blade geometry, pitch strategy etc)</a:t>
            </a:r>
          </a:p>
          <a:p>
            <a:pPr lvl="1"/>
            <a:r>
              <a:rPr lang="en-GB" dirty="0" smtClean="0">
                <a:latin typeface="Arial" pitchFamily="34" charset="0"/>
                <a:cs typeface="Arial" pitchFamily="34" charset="0"/>
              </a:rPr>
              <a:t>Constrained operation</a:t>
            </a:r>
          </a:p>
          <a:p>
            <a:pPr lvl="1"/>
            <a:r>
              <a:rPr lang="en-GB" dirty="0" smtClean="0">
                <a:latin typeface="Arial" pitchFamily="34" charset="0"/>
                <a:cs typeface="Arial" pitchFamily="34" charset="0"/>
              </a:rPr>
              <a:t>Off-axis flow</a:t>
            </a:r>
          </a:p>
          <a:p>
            <a:pPr lvl="1"/>
            <a:r>
              <a:rPr lang="en-GB" dirty="0" smtClean="0">
                <a:latin typeface="Arial" pitchFamily="34" charset="0"/>
                <a:cs typeface="Arial" pitchFamily="34" charset="0"/>
              </a:rPr>
              <a:t>Directional veer</a:t>
            </a:r>
          </a:p>
          <a:p>
            <a:pPr lvl="1"/>
            <a:r>
              <a:rPr lang="en-GB" dirty="0" smtClean="0">
                <a:latin typeface="Arial" pitchFamily="34" charset="0"/>
                <a:cs typeface="Arial" pitchFamily="34" charset="0"/>
              </a:rPr>
              <a:t>Non-constant shear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(‘shear relaxation’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etc.)</a:t>
            </a: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Link to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Computational Fluid Dynamics modelling</a:t>
            </a: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GB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556793"/>
            <a:ext cx="7128792" cy="4176463"/>
          </a:xfrm>
        </p:spPr>
        <p:txBody>
          <a:bodyPr>
            <a:normAutofit fontScale="92500" lnSpcReduction="20000"/>
          </a:bodyPr>
          <a:lstStyle/>
          <a:p>
            <a:r>
              <a:rPr lang="en-GB" sz="2800" dirty="0" smtClean="0">
                <a:latin typeface="Arial" pitchFamily="34" charset="0"/>
                <a:cs typeface="Arial" pitchFamily="34" charset="0"/>
              </a:rPr>
              <a:t>Thanks to data contributors</a:t>
            </a:r>
          </a:p>
          <a:p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2800" b="1" dirty="0" smtClean="0">
                <a:latin typeface="Arial" pitchFamily="34" charset="0"/>
                <a:cs typeface="Arial" pitchFamily="34" charset="0"/>
              </a:rPr>
              <a:t>Send us your PPT data!</a:t>
            </a:r>
          </a:p>
          <a:p>
            <a:pPr lvl="1"/>
            <a:r>
              <a:rPr lang="en-GB" dirty="0" smtClean="0">
                <a:latin typeface="Arial" pitchFamily="34" charset="0"/>
                <a:cs typeface="Arial" pitchFamily="34" charset="0"/>
              </a:rPr>
              <a:t>Operators, we’ll send you free results in exchange for your data.</a:t>
            </a:r>
          </a:p>
          <a:p>
            <a:pPr lvl="1"/>
            <a:r>
              <a:rPr lang="en-GB" dirty="0" smtClean="0">
                <a:latin typeface="Arial" pitchFamily="34" charset="0"/>
                <a:cs typeface="Arial" pitchFamily="34" charset="0"/>
              </a:rPr>
              <a:t>Manufacturers, we’d welcome engagement.</a:t>
            </a:r>
          </a:p>
          <a:p>
            <a:pPr lvl="1">
              <a:buNone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 lvl="1" algn="ctr">
              <a:buNone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stuart.baylis@prevailinganalysis.com</a:t>
            </a:r>
          </a:p>
          <a:p>
            <a:pPr lvl="1" algn="ctr">
              <a:buNone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www.prevailinganalysis.com</a:t>
            </a:r>
          </a:p>
          <a:p>
            <a:pPr lvl="1" algn="ctr">
              <a:buNone/>
            </a:pP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lvl="1" algn="ctr">
              <a:buNone/>
            </a:pP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9792" y="332656"/>
            <a:ext cx="6120680" cy="1143000"/>
          </a:xfrm>
        </p:spPr>
        <p:txBody>
          <a:bodyPr>
            <a:normAutofit/>
          </a:bodyPr>
          <a:lstStyle/>
          <a:p>
            <a:r>
              <a:rPr lang="en-GB" sz="3200" dirty="0" smtClean="0">
                <a:latin typeface="Arial" pitchFamily="34" charset="0"/>
                <a:cs typeface="Arial" pitchFamily="34" charset="0"/>
              </a:rPr>
              <a:t>Thank you</a:t>
            </a:r>
            <a:endParaRPr lang="en-GB" sz="32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>
                <a:latin typeface="Arial" pitchFamily="34" charset="0"/>
                <a:cs typeface="Arial" pitchFamily="34" charset="0"/>
              </a:rPr>
              <a:t>Lift to drag ratio</a:t>
            </a:r>
            <a:endParaRPr lang="en-GB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556792"/>
            <a:ext cx="8229600" cy="2736304"/>
          </a:xfrm>
        </p:spPr>
        <p:txBody>
          <a:bodyPr>
            <a:normAutofit fontScale="92500" lnSpcReduction="20000"/>
          </a:bodyPr>
          <a:lstStyle/>
          <a:p>
            <a:r>
              <a:rPr lang="en-GB" sz="2800" dirty="0" smtClean="0">
                <a:latin typeface="Arial" pitchFamily="34" charset="0"/>
                <a:cs typeface="Arial" pitchFamily="34" charset="0"/>
              </a:rPr>
              <a:t>Blade “lift to drag ratio”(LDR)</a:t>
            </a:r>
          </a:p>
          <a:p>
            <a:r>
              <a:rPr lang="en-GB" sz="2800" dirty="0" smtClean="0">
                <a:latin typeface="Arial" pitchFamily="34" charset="0"/>
                <a:cs typeface="Arial" pitchFamily="34" charset="0"/>
              </a:rPr>
              <a:t>Measure of aerodynamic efficiency</a:t>
            </a:r>
          </a:p>
          <a:p>
            <a:r>
              <a:rPr lang="en-GB" sz="2800" dirty="0" smtClean="0">
                <a:latin typeface="Arial" pitchFamily="34" charset="0"/>
                <a:cs typeface="Arial" pitchFamily="34" charset="0"/>
              </a:rPr>
              <a:t>LDR is sensitive to:</a:t>
            </a:r>
          </a:p>
          <a:p>
            <a:pPr lvl="1"/>
            <a:r>
              <a:rPr lang="en-GB" sz="2400" dirty="0" smtClean="0">
                <a:latin typeface="Arial" pitchFamily="34" charset="0"/>
                <a:cs typeface="Arial" pitchFamily="34" charset="0"/>
              </a:rPr>
              <a:t>Blade geometry, pitch and RPM</a:t>
            </a:r>
          </a:p>
          <a:p>
            <a:pPr lvl="1"/>
            <a:r>
              <a:rPr lang="en-GB" sz="2400" dirty="0" smtClean="0">
                <a:latin typeface="Arial" pitchFamily="34" charset="0"/>
                <a:cs typeface="Arial" pitchFamily="34" charset="0"/>
              </a:rPr>
              <a:t>Turbulence</a:t>
            </a:r>
          </a:p>
          <a:p>
            <a:pPr lvl="1"/>
            <a:r>
              <a:rPr lang="en-GB" sz="2400" dirty="0" smtClean="0">
                <a:latin typeface="Arial" pitchFamily="34" charset="0"/>
                <a:cs typeface="Arial" pitchFamily="34" charset="0"/>
              </a:rPr>
              <a:t>Relative wind speed</a:t>
            </a:r>
          </a:p>
          <a:p>
            <a:pPr lvl="1"/>
            <a:r>
              <a:rPr lang="en-GB" sz="2400" dirty="0" smtClean="0">
                <a:latin typeface="Arial" pitchFamily="34" charset="0"/>
                <a:cs typeface="Arial" pitchFamily="34" charset="0"/>
              </a:rPr>
              <a:t>Angle of attack (AOA) </a:t>
            </a:r>
          </a:p>
          <a:p>
            <a:pPr>
              <a:buNone/>
            </a:pPr>
            <a:endParaRPr lang="en-GB" sz="2800" dirty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endParaRPr lang="en-GB" sz="2800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15"/>
          <p:cNvGrpSpPr/>
          <p:nvPr/>
        </p:nvGrpSpPr>
        <p:grpSpPr>
          <a:xfrm>
            <a:off x="971600" y="4293096"/>
            <a:ext cx="3528392" cy="2351810"/>
            <a:chOff x="899592" y="4365104"/>
            <a:chExt cx="3312368" cy="2207822"/>
          </a:xfrm>
        </p:grpSpPr>
        <p:sp>
          <p:nvSpPr>
            <p:cNvPr id="12" name="Rectangle 11"/>
            <p:cNvSpPr/>
            <p:nvPr/>
          </p:nvSpPr>
          <p:spPr>
            <a:xfrm>
              <a:off x="899592" y="4365104"/>
              <a:ext cx="3240360" cy="21602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pic>
          <p:nvPicPr>
            <p:cNvPr id="15364" name="Picture 4" descr="http://upload.wikimedia.org/wikiversity/en/thumb/8/8c/Airfoil_c.svg/1280px-Airfoil_c.svg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99592" y="4435414"/>
              <a:ext cx="3312368" cy="2137512"/>
            </a:xfrm>
            <a:prstGeom prst="rect">
              <a:avLst/>
            </a:prstGeom>
            <a:noFill/>
          </p:spPr>
        </p:pic>
        <p:sp>
          <p:nvSpPr>
            <p:cNvPr id="13" name="Rectangle 12"/>
            <p:cNvSpPr/>
            <p:nvPr/>
          </p:nvSpPr>
          <p:spPr>
            <a:xfrm>
              <a:off x="2483767" y="5500689"/>
              <a:ext cx="130845" cy="10078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55776" y="5661248"/>
              <a:ext cx="444599" cy="851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6300192" y="3068960"/>
            <a:ext cx="1512168" cy="1755576"/>
            <a:chOff x="6012160" y="2996952"/>
            <a:chExt cx="1512168" cy="1755576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6732240" y="3528392"/>
              <a:ext cx="0" cy="122413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012160" y="2996952"/>
              <a:ext cx="1512168" cy="64633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Optimal</a:t>
              </a:r>
            </a:p>
            <a:p>
              <a:pPr algn="ctr"/>
              <a:r>
                <a:rPr lang="en-GB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Performance</a:t>
              </a:r>
              <a:endParaRPr lang="en-GB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" name="Group 29"/>
          <p:cNvGrpSpPr/>
          <p:nvPr/>
        </p:nvGrpSpPr>
        <p:grpSpPr>
          <a:xfrm>
            <a:off x="7596336" y="4320480"/>
            <a:ext cx="1440160" cy="1656184"/>
            <a:chOff x="7308304" y="4248472"/>
            <a:chExt cx="1440160" cy="1656184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8100392" y="4608512"/>
              <a:ext cx="0" cy="129614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308304" y="4248472"/>
              <a:ext cx="144016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Stall</a:t>
              </a:r>
              <a:endParaRPr lang="en-GB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27"/>
          <p:cNvGrpSpPr/>
          <p:nvPr/>
        </p:nvGrpSpPr>
        <p:grpSpPr>
          <a:xfrm>
            <a:off x="5502588" y="4320480"/>
            <a:ext cx="3533908" cy="2574196"/>
            <a:chOff x="5214556" y="4248472"/>
            <a:chExt cx="3533908" cy="2574196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5652120" y="6480720"/>
              <a:ext cx="309634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5652120" y="4248472"/>
              <a:ext cx="0" cy="223224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Freeform 17"/>
            <p:cNvSpPr/>
            <p:nvPr/>
          </p:nvSpPr>
          <p:spPr>
            <a:xfrm>
              <a:off x="5940152" y="4824536"/>
              <a:ext cx="2120900" cy="1312333"/>
            </a:xfrm>
            <a:custGeom>
              <a:avLst/>
              <a:gdLst>
                <a:gd name="connsiteX0" fmla="*/ 0 w 2120900"/>
                <a:gd name="connsiteY0" fmla="*/ 1312333 h 1312333"/>
                <a:gd name="connsiteX1" fmla="*/ 825500 w 2120900"/>
                <a:gd name="connsiteY1" fmla="*/ 4233 h 1312333"/>
                <a:gd name="connsiteX2" fmla="*/ 2120900 w 2120900"/>
                <a:gd name="connsiteY2" fmla="*/ 1286933 h 1312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0900" h="1312333">
                  <a:moveTo>
                    <a:pt x="0" y="1312333"/>
                  </a:moveTo>
                  <a:cubicBezTo>
                    <a:pt x="236008" y="660399"/>
                    <a:pt x="472017" y="8466"/>
                    <a:pt x="825500" y="4233"/>
                  </a:cubicBezTo>
                  <a:cubicBezTo>
                    <a:pt x="1178983" y="0"/>
                    <a:pt x="1649941" y="643466"/>
                    <a:pt x="2120900" y="1286933"/>
                  </a:cubicBezTo>
                </a:path>
              </a:pathLst>
            </a:cu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804248" y="6453336"/>
              <a:ext cx="671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AOA</a:t>
              </a:r>
              <a:endParaRPr lang="en-GB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5076056" y="530120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LDR</a:t>
              </a:r>
              <a:endParaRPr lang="en-GB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 32"/>
          <p:cNvGrpSpPr/>
          <p:nvPr/>
        </p:nvGrpSpPr>
        <p:grpSpPr>
          <a:xfrm>
            <a:off x="3995936" y="3356992"/>
            <a:ext cx="2229589" cy="720080"/>
            <a:chOff x="3707904" y="3356992"/>
            <a:chExt cx="2229589" cy="720080"/>
          </a:xfrm>
        </p:grpSpPr>
        <p:sp>
          <p:nvSpPr>
            <p:cNvPr id="31" name="Right Brace 30"/>
            <p:cNvSpPr/>
            <p:nvPr/>
          </p:nvSpPr>
          <p:spPr>
            <a:xfrm>
              <a:off x="3707904" y="3356992"/>
              <a:ext cx="288032" cy="720080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95936" y="3356992"/>
              <a:ext cx="19415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rotation and wind</a:t>
              </a:r>
            </a:p>
            <a:p>
              <a:r>
                <a:rPr lang="en-GB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components</a:t>
              </a:r>
              <a:endParaRPr lang="en-GB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274638"/>
            <a:ext cx="6588224" cy="1143000"/>
          </a:xfrm>
        </p:spPr>
        <p:txBody>
          <a:bodyPr>
            <a:normAutofit/>
          </a:bodyPr>
          <a:lstStyle/>
          <a:p>
            <a:r>
              <a:rPr lang="en-GB" sz="3200" dirty="0" smtClean="0">
                <a:latin typeface="Arial" pitchFamily="34" charset="0"/>
                <a:cs typeface="Arial" pitchFamily="34" charset="0"/>
              </a:rPr>
              <a:t>What affects Lift-to-Drag ratio?</a:t>
            </a:r>
            <a:endParaRPr lang="en-GB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2776"/>
            <a:ext cx="4392488" cy="3096344"/>
          </a:xfrm>
        </p:spPr>
        <p:txBody>
          <a:bodyPr>
            <a:normAutofit lnSpcReduction="10000"/>
          </a:bodyPr>
          <a:lstStyle/>
          <a:p>
            <a:r>
              <a:rPr lang="en-GB" sz="2800" dirty="0" smtClean="0">
                <a:latin typeface="Arial" pitchFamily="34" charset="0"/>
                <a:cs typeface="Arial" pitchFamily="34" charset="0"/>
              </a:rPr>
              <a:t>At any instant:</a:t>
            </a:r>
          </a:p>
          <a:p>
            <a:pPr lvl="1"/>
            <a:r>
              <a:rPr lang="en-GB" sz="2400" dirty="0" smtClean="0">
                <a:latin typeface="Arial" pitchFamily="34" charset="0"/>
                <a:cs typeface="Arial" pitchFamily="34" charset="0"/>
              </a:rPr>
              <a:t>RPM and pitch are constant</a:t>
            </a:r>
          </a:p>
          <a:p>
            <a:pPr lvl="1"/>
            <a:r>
              <a:rPr lang="en-GB" sz="2400" dirty="0" smtClean="0">
                <a:latin typeface="Arial" pitchFamily="34" charset="0"/>
                <a:cs typeface="Arial" pitchFamily="34" charset="0"/>
              </a:rPr>
              <a:t>Local wind speed varies, causing AOA and LDR oscillation</a:t>
            </a:r>
          </a:p>
          <a:p>
            <a:pPr lvl="1"/>
            <a:r>
              <a:rPr lang="en-GB" sz="2400" dirty="0" smtClean="0">
                <a:latin typeface="Arial" pitchFamily="34" charset="0"/>
                <a:cs typeface="Arial" pitchFamily="34" charset="0"/>
              </a:rPr>
              <a:t>This affects rotor performance</a:t>
            </a: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GB" sz="2800" dirty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endParaRPr lang="en-GB" sz="2800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32"/>
          <p:cNvGrpSpPr/>
          <p:nvPr/>
        </p:nvGrpSpPr>
        <p:grpSpPr>
          <a:xfrm>
            <a:off x="4860032" y="548680"/>
            <a:ext cx="4051200" cy="6120680"/>
            <a:chOff x="4067944" y="836712"/>
            <a:chExt cx="5060816" cy="5775176"/>
          </a:xfrm>
        </p:grpSpPr>
        <p:cxnSp>
          <p:nvCxnSpPr>
            <p:cNvPr id="34" name="Straight Connector 33"/>
            <p:cNvCxnSpPr/>
            <p:nvPr/>
          </p:nvCxnSpPr>
          <p:spPr>
            <a:xfrm flipH="1">
              <a:off x="4196720" y="6453336"/>
              <a:ext cx="4932040" cy="0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205104" y="1772816"/>
              <a:ext cx="0" cy="4680520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36" name="Chart 35"/>
            <p:cNvGraphicFramePr/>
            <p:nvPr/>
          </p:nvGraphicFramePr>
          <p:xfrm>
            <a:off x="4067944" y="836712"/>
            <a:ext cx="3312368" cy="57751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5" name="Group 41"/>
          <p:cNvGrpSpPr/>
          <p:nvPr/>
        </p:nvGrpSpPr>
        <p:grpSpPr>
          <a:xfrm>
            <a:off x="7884368" y="2852936"/>
            <a:ext cx="576064" cy="3600400"/>
            <a:chOff x="7884368" y="2852936"/>
            <a:chExt cx="576064" cy="3312368"/>
          </a:xfrm>
        </p:grpSpPr>
        <p:sp>
          <p:nvSpPr>
            <p:cNvPr id="40" name="Rectangle 39"/>
            <p:cNvSpPr/>
            <p:nvPr/>
          </p:nvSpPr>
          <p:spPr>
            <a:xfrm>
              <a:off x="7884368" y="2852936"/>
              <a:ext cx="576064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172400" y="3140968"/>
              <a:ext cx="144016" cy="30243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</p:grpSp>
      <p:sp>
        <p:nvSpPr>
          <p:cNvPr id="39" name="Rectangle 38"/>
          <p:cNvSpPr/>
          <p:nvPr/>
        </p:nvSpPr>
        <p:spPr>
          <a:xfrm>
            <a:off x="7812360" y="1628800"/>
            <a:ext cx="81960" cy="273630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588224" y="1700808"/>
            <a:ext cx="119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High AOA</a:t>
            </a:r>
            <a:endParaRPr lang="en-GB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588224" y="3933056"/>
            <a:ext cx="114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Low AOA</a:t>
            </a:r>
            <a:endParaRPr lang="en-GB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300192" y="648866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Wind speed</a:t>
            </a:r>
            <a:endParaRPr lang="en-GB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 rot="16200000">
            <a:off x="4258901" y="381410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Height</a:t>
            </a:r>
            <a:endParaRPr lang="en-GB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54"/>
          <p:cNvGrpSpPr/>
          <p:nvPr/>
        </p:nvGrpSpPr>
        <p:grpSpPr>
          <a:xfrm>
            <a:off x="467544" y="4653136"/>
            <a:ext cx="3320030" cy="2264623"/>
            <a:chOff x="-300684" y="3789040"/>
            <a:chExt cx="4621164" cy="3152138"/>
          </a:xfrm>
        </p:grpSpPr>
        <p:grpSp>
          <p:nvGrpSpPr>
            <p:cNvPr id="7" name="Group 44"/>
            <p:cNvGrpSpPr/>
            <p:nvPr/>
          </p:nvGrpSpPr>
          <p:grpSpPr>
            <a:xfrm>
              <a:off x="-300684" y="3789040"/>
              <a:ext cx="4621164" cy="3152138"/>
              <a:chOff x="4897494" y="4248472"/>
              <a:chExt cx="3850970" cy="2634421"/>
            </a:xfrm>
          </p:grpSpPr>
          <p:cxnSp>
            <p:nvCxnSpPr>
              <p:cNvPr id="46" name="Straight Arrow Connector 45"/>
              <p:cNvCxnSpPr/>
              <p:nvPr/>
            </p:nvCxnSpPr>
            <p:spPr>
              <a:xfrm>
                <a:off x="5652120" y="6480720"/>
                <a:ext cx="3096344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5652120" y="4248472"/>
                <a:ext cx="0" cy="223224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Freeform 47"/>
              <p:cNvSpPr/>
              <p:nvPr/>
            </p:nvSpPr>
            <p:spPr>
              <a:xfrm>
                <a:off x="5940152" y="4824536"/>
                <a:ext cx="2120900" cy="1312333"/>
              </a:xfrm>
              <a:custGeom>
                <a:avLst/>
                <a:gdLst>
                  <a:gd name="connsiteX0" fmla="*/ 0 w 2120900"/>
                  <a:gd name="connsiteY0" fmla="*/ 1312333 h 1312333"/>
                  <a:gd name="connsiteX1" fmla="*/ 825500 w 2120900"/>
                  <a:gd name="connsiteY1" fmla="*/ 4233 h 1312333"/>
                  <a:gd name="connsiteX2" fmla="*/ 2120900 w 2120900"/>
                  <a:gd name="connsiteY2" fmla="*/ 1286933 h 1312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20900" h="1312333">
                    <a:moveTo>
                      <a:pt x="0" y="1312333"/>
                    </a:moveTo>
                    <a:cubicBezTo>
                      <a:pt x="236008" y="660399"/>
                      <a:pt x="472017" y="8466"/>
                      <a:pt x="825500" y="4233"/>
                    </a:cubicBezTo>
                    <a:cubicBezTo>
                      <a:pt x="1178983" y="0"/>
                      <a:pt x="1649941" y="643466"/>
                      <a:pt x="2120900" y="1286933"/>
                    </a:cubicBezTo>
                  </a:path>
                </a:pathLst>
              </a:custGeom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636080" y="6453252"/>
                <a:ext cx="779442" cy="429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AOA</a:t>
                </a:r>
                <a:endParaRPr lang="en-GB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4897494" y="5337436"/>
                <a:ext cx="749692" cy="4296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LDR</a:t>
                </a:r>
                <a:endParaRPr lang="en-GB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1187625" y="4005064"/>
              <a:ext cx="1872207" cy="2448272"/>
            </a:xfrm>
            <a:prstGeom prst="rect">
              <a:avLst/>
            </a:prstGeom>
            <a:solidFill>
              <a:schemeClr val="lt1">
                <a:alpha val="27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1331640" y="4622800"/>
              <a:ext cx="1368152" cy="822424"/>
            </a:xfrm>
            <a:custGeom>
              <a:avLst/>
              <a:gdLst>
                <a:gd name="connsiteX0" fmla="*/ 0 w 979714"/>
                <a:gd name="connsiteY0" fmla="*/ 471714 h 471714"/>
                <a:gd name="connsiteX1" fmla="*/ 424543 w 979714"/>
                <a:gd name="connsiteY1" fmla="*/ 14514 h 471714"/>
                <a:gd name="connsiteX2" fmla="*/ 979714 w 979714"/>
                <a:gd name="connsiteY2" fmla="*/ 384629 h 47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9714" h="471714">
                  <a:moveTo>
                    <a:pt x="0" y="471714"/>
                  </a:moveTo>
                  <a:cubicBezTo>
                    <a:pt x="130628" y="250371"/>
                    <a:pt x="261257" y="29028"/>
                    <a:pt x="424543" y="14514"/>
                  </a:cubicBezTo>
                  <a:cubicBezTo>
                    <a:pt x="587829" y="0"/>
                    <a:pt x="783771" y="192314"/>
                    <a:pt x="979714" y="384629"/>
                  </a:cubicBezTo>
                </a:path>
              </a:pathLst>
            </a:custGeom>
            <a:ln>
              <a:headEnd type="triangle" w="med" len="med"/>
              <a:tailEnd type="triangl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7784" y="260648"/>
            <a:ext cx="6120680" cy="1143000"/>
          </a:xfrm>
        </p:spPr>
        <p:txBody>
          <a:bodyPr>
            <a:normAutofit/>
          </a:bodyPr>
          <a:lstStyle/>
          <a:p>
            <a:r>
              <a:rPr lang="en-GB" sz="3200" dirty="0" smtClean="0">
                <a:latin typeface="Arial" pitchFamily="34" charset="0"/>
                <a:cs typeface="Arial" pitchFamily="34" charset="0"/>
              </a:rPr>
              <a:t>Site specific performance</a:t>
            </a:r>
            <a:endParaRPr lang="en-GB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916832"/>
            <a:ext cx="8229600" cy="4176464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A calculated power curve is calculated in a particular set of conditions (shear, turbulence etc.).  </a:t>
            </a: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We can ask two questions:</a:t>
            </a:r>
          </a:p>
          <a:p>
            <a:pPr marL="514350" indent="-514350">
              <a:buFont typeface="+mj-lt"/>
              <a:buAutoNum type="arabicPeriod"/>
            </a:pP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In matching conditions, do measurements agree?</a:t>
            </a:r>
          </a:p>
          <a:p>
            <a:pPr marL="971550" lvl="1" indent="-514350">
              <a:buFont typeface="+mj-lt"/>
              <a:buAutoNum type="arabicPeriod"/>
            </a:pP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How does performance change outside these conditions?</a:t>
            </a:r>
          </a:p>
          <a:p>
            <a:pPr lvl="1"/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Today we will focus on answering the second question.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>
                <a:latin typeface="Arial" pitchFamily="34" charset="0"/>
                <a:cs typeface="Arial" pitchFamily="34" charset="0"/>
              </a:rPr>
              <a:t>Aim</a:t>
            </a:r>
            <a:endParaRPr lang="en-GB" sz="32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4784"/>
            <a:ext cx="8640960" cy="5184576"/>
          </a:xfrm>
        </p:spPr>
        <p:txBody>
          <a:bodyPr>
            <a:normAutofit fontScale="92500" lnSpcReduction="10000"/>
          </a:bodyPr>
          <a:lstStyle/>
          <a:p>
            <a:r>
              <a:rPr lang="en-GB" sz="2800" dirty="0" smtClean="0">
                <a:latin typeface="Arial" pitchFamily="34" charset="0"/>
                <a:cs typeface="Arial" pitchFamily="34" charset="0"/>
              </a:rPr>
              <a:t>To aggregate turbine performance data into a parameterised model:</a:t>
            </a:r>
          </a:p>
          <a:p>
            <a:pPr lvl="1"/>
            <a:r>
              <a:rPr lang="en-GB" sz="2400" dirty="0" smtClean="0">
                <a:latin typeface="Arial" pitchFamily="34" charset="0"/>
                <a:cs typeface="Arial" pitchFamily="34" charset="0"/>
              </a:rPr>
              <a:t>A single model </a:t>
            </a:r>
            <a:r>
              <a:rPr lang="en-GB" sz="2400" b="1" dirty="0" smtClean="0">
                <a:latin typeface="Arial" pitchFamily="34" charset="0"/>
                <a:cs typeface="Arial" pitchFamily="34" charset="0"/>
              </a:rPr>
              <a:t>applicable globally</a:t>
            </a:r>
          </a:p>
          <a:p>
            <a:pPr lvl="1"/>
            <a:r>
              <a:rPr lang="en-GB" sz="2400" dirty="0" smtClean="0">
                <a:latin typeface="Arial" pitchFamily="34" charset="0"/>
                <a:cs typeface="Arial" pitchFamily="34" charset="0"/>
              </a:rPr>
              <a:t>Spanning </a:t>
            </a:r>
            <a:r>
              <a:rPr lang="en-GB" sz="2400" b="1" dirty="0" smtClean="0">
                <a:latin typeface="Arial" pitchFamily="34" charset="0"/>
                <a:cs typeface="Arial" pitchFamily="34" charset="0"/>
              </a:rPr>
              <a:t>variations in geometry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of turbines</a:t>
            </a:r>
          </a:p>
          <a:p>
            <a:pPr lvl="1"/>
            <a:r>
              <a:rPr lang="en-GB" sz="2400" dirty="0" smtClean="0">
                <a:latin typeface="Arial" pitchFamily="34" charset="0"/>
                <a:cs typeface="Arial" pitchFamily="34" charset="0"/>
              </a:rPr>
              <a:t>Across all </a:t>
            </a:r>
            <a:r>
              <a:rPr lang="en-GB" sz="2400" b="1" dirty="0" smtClean="0">
                <a:latin typeface="Arial" pitchFamily="34" charset="0"/>
                <a:cs typeface="Arial" pitchFamily="34" charset="0"/>
              </a:rPr>
              <a:t>site conditions</a:t>
            </a:r>
          </a:p>
          <a:p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2800" dirty="0" smtClean="0">
                <a:latin typeface="Arial" pitchFamily="34" charset="0"/>
                <a:cs typeface="Arial" pitchFamily="34" charset="0"/>
              </a:rPr>
              <a:t>Parameters must capture </a:t>
            </a:r>
            <a:r>
              <a:rPr lang="en-GB" sz="2800" b="1" dirty="0" smtClean="0">
                <a:latin typeface="Arial" pitchFamily="34" charset="0"/>
                <a:cs typeface="Arial" pitchFamily="34" charset="0"/>
              </a:rPr>
              <a:t>physical drivers 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of performance variation</a:t>
            </a:r>
          </a:p>
          <a:p>
            <a:pPr lvl="1"/>
            <a:r>
              <a:rPr lang="en-GB" sz="2400" dirty="0" smtClean="0">
                <a:latin typeface="Arial" pitchFamily="34" charset="0"/>
                <a:cs typeface="Arial" pitchFamily="34" charset="0"/>
              </a:rPr>
              <a:t>Rotor aerodynamics</a:t>
            </a:r>
          </a:p>
          <a:p>
            <a:pPr lvl="1"/>
            <a:r>
              <a:rPr lang="en-GB" sz="2400" dirty="0" smtClean="0">
                <a:latin typeface="Arial" pitchFamily="34" charset="0"/>
                <a:cs typeface="Arial" pitchFamily="34" charset="0"/>
              </a:rPr>
              <a:t>Controller influence</a:t>
            </a:r>
          </a:p>
          <a:p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2800" dirty="0" smtClean="0">
                <a:latin typeface="Arial" pitchFamily="34" charset="0"/>
                <a:cs typeface="Arial" pitchFamily="34" charset="0"/>
              </a:rPr>
              <a:t>To be used to predict turbine performance with </a:t>
            </a:r>
            <a:br>
              <a:rPr lang="en-GB" sz="2800" dirty="0" smtClean="0">
                <a:latin typeface="Arial" pitchFamily="34" charset="0"/>
                <a:cs typeface="Arial" pitchFamily="34" charset="0"/>
              </a:rPr>
            </a:br>
            <a:r>
              <a:rPr lang="en-GB" sz="2800" b="1" dirty="0" smtClean="0">
                <a:latin typeface="Arial" pitchFamily="34" charset="0"/>
                <a:cs typeface="Arial" pitchFamily="34" charset="0"/>
              </a:rPr>
              <a:t>pre-construction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 mast data</a:t>
            </a:r>
            <a:r>
              <a:rPr lang="en-GB" sz="2800" b="1" dirty="0" smtClean="0">
                <a:latin typeface="Arial" pitchFamily="34" charset="0"/>
                <a:cs typeface="Arial" pitchFamily="34" charset="0"/>
              </a:rPr>
              <a:t>.</a:t>
            </a:r>
            <a:endParaRPr lang="en-GB" sz="2400" b="1" dirty="0" smtClean="0">
              <a:latin typeface="Arial" pitchFamily="34" charset="0"/>
              <a:cs typeface="Arial" pitchFamily="34" charset="0"/>
            </a:endParaRPr>
          </a:p>
          <a:p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endParaRPr lang="en-GB" sz="2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>
                <a:latin typeface="Arial" pitchFamily="34" charset="0"/>
                <a:cs typeface="Arial" pitchFamily="34" charset="0"/>
              </a:rPr>
              <a:t>Current practice</a:t>
            </a:r>
            <a:endParaRPr lang="en-GB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4784"/>
            <a:ext cx="4176464" cy="5373216"/>
          </a:xfrm>
        </p:spPr>
        <p:txBody>
          <a:bodyPr>
            <a:normAutofit lnSpcReduction="10000"/>
          </a:bodyPr>
          <a:lstStyle/>
          <a:p>
            <a:r>
              <a:rPr lang="en-GB" sz="2400" dirty="0" smtClean="0">
                <a:latin typeface="Arial" pitchFamily="34" charset="0"/>
                <a:cs typeface="Arial" pitchFamily="34" charset="0"/>
              </a:rPr>
              <a:t>Various methods in use</a:t>
            </a:r>
          </a:p>
          <a:p>
            <a:r>
              <a:rPr lang="en-GB" sz="2400" dirty="0" smtClean="0">
                <a:latin typeface="Arial" pitchFamily="34" charset="0"/>
                <a:cs typeface="Arial" pitchFamily="34" charset="0"/>
              </a:rPr>
              <a:t>Theoretical or data-derived</a:t>
            </a:r>
          </a:p>
          <a:p>
            <a:r>
              <a:rPr lang="en-GB" sz="2400" dirty="0" smtClean="0">
                <a:latin typeface="Arial" pitchFamily="34" charset="0"/>
                <a:cs typeface="Arial" pitchFamily="34" charset="0"/>
              </a:rPr>
              <a:t>Often parameterised</a:t>
            </a:r>
          </a:p>
          <a:p>
            <a:pPr lvl="1"/>
            <a:r>
              <a:rPr lang="en-GB" sz="2000" dirty="0" smtClean="0">
                <a:latin typeface="Arial" pitchFamily="34" charset="0"/>
                <a:cs typeface="Arial" pitchFamily="34" charset="0"/>
              </a:rPr>
              <a:t>Fixed adjustment</a:t>
            </a:r>
          </a:p>
          <a:p>
            <a:pPr lvl="1"/>
            <a:r>
              <a:rPr lang="en-GB" sz="2000" dirty="0" smtClean="0">
                <a:latin typeface="Arial" pitchFamily="34" charset="0"/>
                <a:cs typeface="Arial" pitchFamily="34" charset="0"/>
              </a:rPr>
              <a:t>Shear</a:t>
            </a:r>
          </a:p>
          <a:p>
            <a:pPr lvl="1"/>
            <a:r>
              <a:rPr lang="en-GB" sz="2000" dirty="0" smtClean="0">
                <a:latin typeface="Arial" pitchFamily="34" charset="0"/>
                <a:cs typeface="Arial" pitchFamily="34" charset="0"/>
              </a:rPr>
              <a:t>Turbulence</a:t>
            </a:r>
          </a:p>
          <a:p>
            <a:pPr lvl="1"/>
            <a:r>
              <a:rPr lang="en-GB" sz="2000" dirty="0" smtClean="0">
                <a:latin typeface="Arial" pitchFamily="34" charset="0"/>
                <a:cs typeface="Arial" pitchFamily="34" charset="0"/>
              </a:rPr>
              <a:t>Wind speed</a:t>
            </a:r>
          </a:p>
          <a:p>
            <a:pPr lvl="1"/>
            <a:r>
              <a:rPr lang="en-GB" sz="2000" dirty="0" smtClean="0">
                <a:latin typeface="Arial" pitchFamily="34" charset="0"/>
                <a:cs typeface="Arial" pitchFamily="34" charset="0"/>
              </a:rPr>
              <a:t>Geometry</a:t>
            </a:r>
          </a:p>
          <a:p>
            <a:pPr lvl="1"/>
            <a:r>
              <a:rPr lang="en-GB" sz="2000" dirty="0" smtClean="0">
                <a:latin typeface="Arial" pitchFamily="34" charset="0"/>
                <a:cs typeface="Arial" pitchFamily="34" charset="0"/>
              </a:rPr>
              <a:t>Turbine type</a:t>
            </a:r>
          </a:p>
          <a:p>
            <a:pPr lvl="1"/>
            <a:r>
              <a:rPr lang="en-GB" sz="2000" dirty="0" smtClean="0">
                <a:latin typeface="Arial" pitchFamily="34" charset="0"/>
                <a:cs typeface="Arial" pitchFamily="34" charset="0"/>
              </a:rPr>
              <a:t>Geography</a:t>
            </a:r>
          </a:p>
          <a:p>
            <a:pPr lvl="1"/>
            <a:r>
              <a:rPr lang="en-GB" sz="2000" dirty="0" smtClean="0">
                <a:latin typeface="Arial" pitchFamily="34" charset="0"/>
                <a:cs typeface="Arial" pitchFamily="34" charset="0"/>
              </a:rPr>
              <a:t>Density</a:t>
            </a:r>
          </a:p>
          <a:p>
            <a:r>
              <a:rPr lang="en-GB" sz="2400" dirty="0" smtClean="0">
                <a:latin typeface="Arial" pitchFamily="34" charset="0"/>
                <a:cs typeface="Arial" pitchFamily="34" charset="0"/>
              </a:rPr>
              <a:t>2D binning misses significant performance variation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860032" y="1772816"/>
          <a:ext cx="4051300" cy="2209800"/>
        </p:xfrm>
        <a:graphic>
          <a:graphicData uri="http://schemas.openxmlformats.org/drawingml/2006/table">
            <a:tbl>
              <a:tblPr/>
              <a:tblGrid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endParaRPr lang="en-GB" sz="9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120%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0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116%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111%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8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1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3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62%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E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C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A84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652120" y="1484784"/>
            <a:ext cx="2621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Avenir LT 45 Book" pitchFamily="2" charset="0"/>
              </a:rPr>
              <a:t>Wind speed/turbulence</a:t>
            </a:r>
            <a:endParaRPr lang="en-GB" dirty="0">
              <a:latin typeface="Avenir LT 45 Book" pitchFamily="2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4788024" y="4531568"/>
          <a:ext cx="4123308" cy="2209800"/>
        </p:xfrm>
        <a:graphic>
          <a:graphicData uri="http://schemas.openxmlformats.org/drawingml/2006/table">
            <a:tbl>
              <a:tblPr/>
              <a:tblGrid>
                <a:gridCol w="440308"/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endParaRPr lang="en-GB" sz="9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-0.2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B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BC5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112%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F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B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4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2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6F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3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9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70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56D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69%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707484" y="4293096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Avenir LT 45 Book" pitchFamily="2" charset="0"/>
              </a:rPr>
              <a:t>Shear/turbulence at 6 m/s</a:t>
            </a:r>
            <a:endParaRPr lang="en-GB" dirty="0">
              <a:latin typeface="Avenir LT 45 Book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923508" y="2571596"/>
            <a:ext cx="432048" cy="360040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8" name="Rectangle 17"/>
          <p:cNvSpPr/>
          <p:nvPr/>
        </p:nvSpPr>
        <p:spPr>
          <a:xfrm>
            <a:off x="5239940" y="5307900"/>
            <a:ext cx="3707904" cy="360040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139532" y="3068960"/>
            <a:ext cx="0" cy="2160240"/>
          </a:xfrm>
          <a:prstGeom prst="straightConnector1">
            <a:avLst/>
          </a:prstGeom>
          <a:noFill/>
          <a:ln w="6350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2" name="TextBox 21"/>
          <p:cNvSpPr txBox="1"/>
          <p:nvPr/>
        </p:nvSpPr>
        <p:spPr>
          <a:xfrm>
            <a:off x="5131420" y="1268760"/>
            <a:ext cx="2036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latin typeface="Arial" pitchFamily="34" charset="0"/>
                <a:cs typeface="Arial" pitchFamily="34" charset="0"/>
              </a:rPr>
              <a:t>(data for illustrative purposes)</a:t>
            </a:r>
            <a:endParaRPr lang="en-GB" sz="11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Aerodynamic performance variation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23528" y="1556792"/>
            <a:ext cx="5760640" cy="50405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Blade “lift to drag ratio”(LDR) is a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 good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measure of aerodynamic efficiency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For any blade,</a:t>
            </a:r>
            <a:r>
              <a:rPr kumimoji="0" lang="en-GB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LDR is sensitive to: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Turbulence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Relative wind speed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Angle of attack variation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2800" dirty="0" smtClean="0">
                <a:latin typeface="Arial" pitchFamily="34" charset="0"/>
                <a:cs typeface="Arial" pitchFamily="34" charset="0"/>
              </a:rPr>
              <a:t>To capture rotor performance, the solution is to aggregate on: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GB" sz="2400" dirty="0" smtClean="0">
                <a:latin typeface="Arial" pitchFamily="34" charset="0"/>
                <a:cs typeface="Arial" pitchFamily="34" charset="0"/>
              </a:rPr>
              <a:t>Turbulence intensity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GB" sz="2400" dirty="0" smtClean="0">
                <a:latin typeface="Arial" pitchFamily="34" charset="0"/>
                <a:cs typeface="Arial" pitchFamily="34" charset="0"/>
              </a:rPr>
              <a:t>Wind speed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GB" sz="2400" dirty="0" smtClean="0">
                <a:latin typeface="Arial" pitchFamily="34" charset="0"/>
                <a:cs typeface="Arial" pitchFamily="34" charset="0"/>
              </a:rPr>
              <a:t>Rotor Wind Speed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Ratio (RWSR) 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2800" dirty="0" smtClean="0">
                <a:latin typeface="Arial" pitchFamily="34" charset="0"/>
                <a:cs typeface="Arial" pitchFamily="34" charset="0"/>
              </a:rPr>
              <a:t>This captures turbulence, shear and rotor geometry influences on rotor aerodynamic performance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spcBef>
                <a:spcPct val="20000"/>
              </a:spcBef>
              <a:buFont typeface="Arial" pitchFamily="34" charset="0"/>
              <a:buChar char="–"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788024" y="1628800"/>
            <a:ext cx="4104456" cy="2502215"/>
            <a:chOff x="4788024" y="2204864"/>
            <a:chExt cx="4104456" cy="2502215"/>
          </a:xfrm>
        </p:grpSpPr>
        <p:grpSp>
          <p:nvGrpSpPr>
            <p:cNvPr id="29" name="Group 28"/>
            <p:cNvGrpSpPr/>
            <p:nvPr/>
          </p:nvGrpSpPr>
          <p:grpSpPr>
            <a:xfrm>
              <a:off x="6948264" y="2204864"/>
              <a:ext cx="1656184" cy="2502215"/>
              <a:chOff x="4860032" y="548680"/>
              <a:chExt cx="4051200" cy="612068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4860032" y="548680"/>
                <a:ext cx="4051200" cy="6120680"/>
                <a:chOff x="4067944" y="836712"/>
                <a:chExt cx="5060816" cy="5775176"/>
              </a:xfrm>
            </p:grpSpPr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4196720" y="6453336"/>
                  <a:ext cx="4932040" cy="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4205104" y="1772816"/>
                  <a:ext cx="0" cy="468052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24" name="Chart 23"/>
                <p:cNvGraphicFramePr/>
                <p:nvPr/>
              </p:nvGraphicFramePr>
              <p:xfrm>
                <a:off x="4067944" y="836712"/>
                <a:ext cx="4620745" cy="577517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p:grpSp>
          <p:grpSp>
            <p:nvGrpSpPr>
              <p:cNvPr id="25" name="Group 24"/>
              <p:cNvGrpSpPr/>
              <p:nvPr/>
            </p:nvGrpSpPr>
            <p:grpSpPr>
              <a:xfrm>
                <a:off x="7884368" y="2852936"/>
                <a:ext cx="576064" cy="3600400"/>
                <a:chOff x="7884368" y="2852936"/>
                <a:chExt cx="576064" cy="3312368"/>
              </a:xfrm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7884368" y="2852936"/>
                  <a:ext cx="576064" cy="2880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8172400" y="3140968"/>
                  <a:ext cx="144016" cy="302433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8" name="Rectangle 27"/>
              <p:cNvSpPr/>
              <p:nvPr/>
            </p:nvSpPr>
            <p:spPr>
              <a:xfrm>
                <a:off x="7812360" y="1628800"/>
                <a:ext cx="81960" cy="273630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7884368" y="2204864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 smtClean="0">
                  <a:latin typeface="Arial" pitchFamily="34" charset="0"/>
                  <a:cs typeface="Arial" pitchFamily="34" charset="0"/>
                </a:rPr>
                <a:t>U</a:t>
              </a:r>
              <a:r>
                <a:rPr lang="en-GB" baseline="-25000" dirty="0" err="1" smtClean="0">
                  <a:latin typeface="Arial" pitchFamily="34" charset="0"/>
                  <a:cs typeface="Arial" pitchFamily="34" charset="0"/>
                </a:rPr>
                <a:t>top</a:t>
              </a:r>
              <a:endParaRPr lang="en-GB" baseline="-25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812360" y="3789040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 smtClean="0">
                  <a:latin typeface="Arial" pitchFamily="34" charset="0"/>
                  <a:cs typeface="Arial" pitchFamily="34" charset="0"/>
                </a:rPr>
                <a:t>U</a:t>
              </a:r>
              <a:r>
                <a:rPr lang="en-GB" baseline="-25000" dirty="0" err="1" smtClean="0">
                  <a:latin typeface="Arial" pitchFamily="34" charset="0"/>
                  <a:cs typeface="Arial" pitchFamily="34" charset="0"/>
                </a:rPr>
                <a:t>bottom</a:t>
              </a:r>
              <a:endParaRPr lang="en-GB" baseline="-25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88024" y="3429000"/>
              <a:ext cx="2229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RWSR = </a:t>
              </a:r>
              <a:r>
                <a:rPr lang="en-GB" dirty="0" err="1" smtClean="0">
                  <a:latin typeface="Arial" pitchFamily="34" charset="0"/>
                  <a:cs typeface="Arial" pitchFamily="34" charset="0"/>
                </a:rPr>
                <a:t>U</a:t>
              </a:r>
              <a:r>
                <a:rPr lang="en-GB" baseline="-25000" dirty="0" err="1" smtClean="0">
                  <a:latin typeface="Arial" pitchFamily="34" charset="0"/>
                  <a:cs typeface="Arial" pitchFamily="34" charset="0"/>
                </a:rPr>
                <a:t>top</a:t>
              </a:r>
              <a:r>
                <a:rPr lang="en-GB" dirty="0" smtClean="0">
                  <a:latin typeface="Arial" pitchFamily="34" charset="0"/>
                  <a:cs typeface="Arial" pitchFamily="34" charset="0"/>
                </a:rPr>
                <a:t>/</a:t>
              </a:r>
              <a:r>
                <a:rPr lang="en-GB" dirty="0" err="1" smtClean="0">
                  <a:latin typeface="Arial" pitchFamily="34" charset="0"/>
                  <a:cs typeface="Arial" pitchFamily="34" charset="0"/>
                </a:rPr>
                <a:t>U</a:t>
              </a:r>
              <a:r>
                <a:rPr lang="en-GB" baseline="-25000" dirty="0" err="1" smtClean="0">
                  <a:latin typeface="Arial" pitchFamily="34" charset="0"/>
                  <a:cs typeface="Arial" pitchFamily="34" charset="0"/>
                </a:rPr>
                <a:t>bottom</a:t>
              </a:r>
              <a:endParaRPr lang="en-GB" baseline="-250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/>
          <p:cNvGraphicFramePr/>
          <p:nvPr/>
        </p:nvGraphicFramePr>
        <p:xfrm>
          <a:off x="1835696" y="3608498"/>
          <a:ext cx="5112568" cy="3249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/>
          <p:nvPr/>
        </p:nvGraphicFramePr>
        <p:xfrm>
          <a:off x="1835696" y="3608496"/>
          <a:ext cx="5112568" cy="3249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/>
          <p:cNvGraphicFramePr/>
          <p:nvPr/>
        </p:nvGraphicFramePr>
        <p:xfrm>
          <a:off x="1835696" y="3608498"/>
          <a:ext cx="5112568" cy="3249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Chart 13"/>
          <p:cNvGraphicFramePr/>
          <p:nvPr/>
        </p:nvGraphicFramePr>
        <p:xfrm>
          <a:off x="1835696" y="3608497"/>
          <a:ext cx="5112568" cy="3249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>
                <a:latin typeface="Arial" pitchFamily="34" charset="0"/>
                <a:cs typeface="Arial" pitchFamily="34" charset="0"/>
              </a:rPr>
              <a:t>Controller effects</a:t>
            </a:r>
            <a:endParaRPr lang="en-GB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0808"/>
          </a:xfrm>
        </p:spPr>
        <p:txBody>
          <a:bodyPr>
            <a:normAutofit lnSpcReduction="10000"/>
          </a:bodyPr>
          <a:lstStyle/>
          <a:p>
            <a:r>
              <a:rPr lang="en-GB" sz="2800" dirty="0" smtClean="0">
                <a:latin typeface="Arial" pitchFamily="34" charset="0"/>
                <a:cs typeface="Arial" pitchFamily="34" charset="0"/>
              </a:rPr>
              <a:t>Distinct cubic and rated power curve phases</a:t>
            </a:r>
          </a:p>
          <a:p>
            <a:r>
              <a:rPr lang="en-GB" sz="2800" dirty="0" smtClean="0">
                <a:latin typeface="Arial" pitchFamily="34" charset="0"/>
                <a:cs typeface="Arial" pitchFamily="34" charset="0"/>
              </a:rPr>
              <a:t>Wind speed alone doesn’t allow comparison</a:t>
            </a:r>
          </a:p>
          <a:p>
            <a:r>
              <a:rPr lang="en-GB" sz="2800" dirty="0" smtClean="0">
                <a:latin typeface="Arial" pitchFamily="34" charset="0"/>
                <a:cs typeface="Arial" pitchFamily="34" charset="0"/>
              </a:rPr>
              <a:t>Normalise by </a:t>
            </a:r>
            <a:r>
              <a:rPr lang="en-GB" sz="2800" b="1" dirty="0" smtClean="0">
                <a:latin typeface="Arial" pitchFamily="34" charset="0"/>
                <a:cs typeface="Arial" pitchFamily="34" charset="0"/>
              </a:rPr>
              <a:t>zero turbulence rated wind speed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  (from IEC proposed standard)</a:t>
            </a:r>
          </a:p>
          <a:p>
            <a:pPr>
              <a:buNone/>
            </a:pPr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endParaRPr lang="en-GB" sz="28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067944" y="3933056"/>
            <a:ext cx="0" cy="252028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Graphic spid="12" grpId="0">
        <p:bldAsOne/>
      </p:bldGraphic>
      <p:bldGraphic spid="14" grpId="0">
        <p:bldAsOne/>
      </p:bldGraphic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>
                <a:latin typeface="Arial" pitchFamily="34" charset="0"/>
                <a:cs typeface="Arial" pitchFamily="34" charset="0"/>
              </a:rPr>
              <a:t>Resulting parameter set</a:t>
            </a:r>
            <a:endParaRPr lang="en-GB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Turbulence</a:t>
            </a:r>
          </a:p>
          <a:p>
            <a:pPr lvl="1"/>
            <a:r>
              <a:rPr lang="en-GB" dirty="0" smtClean="0">
                <a:latin typeface="Arial" pitchFamily="34" charset="0"/>
                <a:cs typeface="Arial" pitchFamily="34" charset="0"/>
              </a:rPr>
              <a:t>A factor in blade Lift to Drag performance</a:t>
            </a:r>
          </a:p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Rotor wind speed ratio</a:t>
            </a:r>
          </a:p>
          <a:p>
            <a:pPr lvl="1"/>
            <a:r>
              <a:rPr lang="en-GB" dirty="0" smtClean="0">
                <a:latin typeface="Arial" pitchFamily="34" charset="0"/>
                <a:cs typeface="Arial" pitchFamily="34" charset="0"/>
              </a:rPr>
              <a:t>Correlates with angle of attack variation across rotor</a:t>
            </a:r>
          </a:p>
          <a:p>
            <a:pPr lvl="1"/>
            <a:r>
              <a:rPr lang="en-GB" dirty="0" smtClean="0">
                <a:latin typeface="Arial" pitchFamily="34" charset="0"/>
                <a:cs typeface="Arial" pitchFamily="34" charset="0"/>
              </a:rPr>
              <a:t>Captures impact of diameter, hub height and shear</a:t>
            </a:r>
          </a:p>
          <a:p>
            <a:r>
              <a:rPr lang="en-GB" b="1" dirty="0" smtClean="0">
                <a:latin typeface="Arial" pitchFamily="34" charset="0"/>
                <a:cs typeface="Arial" pitchFamily="34" charset="0"/>
              </a:rPr>
              <a:t>Normalised wind speed</a:t>
            </a:r>
          </a:p>
          <a:p>
            <a:pPr lvl="1"/>
            <a:r>
              <a:rPr lang="en-GB" dirty="0" smtClean="0">
                <a:latin typeface="Arial" pitchFamily="34" charset="0"/>
                <a:cs typeface="Arial" pitchFamily="34" charset="0"/>
              </a:rPr>
              <a:t>Wind speed affects blade Lift to Drag performance</a:t>
            </a:r>
          </a:p>
          <a:p>
            <a:pPr lvl="1"/>
            <a:r>
              <a:rPr lang="en-GB" dirty="0" smtClean="0">
                <a:latin typeface="Arial" pitchFamily="34" charset="0"/>
                <a:cs typeface="Arial" pitchFamily="34" charset="0"/>
              </a:rPr>
              <a:t>Normalised by the zero TI rated speed to align controller modes across turbine types.</a:t>
            </a: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>
                <a:latin typeface="Arial" pitchFamily="34" charset="0"/>
                <a:cs typeface="Arial" pitchFamily="34" charset="0"/>
              </a:rPr>
              <a:t>Inner and outer range</a:t>
            </a:r>
            <a:endParaRPr lang="en-GB" sz="32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13"/>
          <p:cNvGrpSpPr/>
          <p:nvPr/>
        </p:nvGrpSpPr>
        <p:grpSpPr>
          <a:xfrm>
            <a:off x="971600" y="1916832"/>
            <a:ext cx="7272808" cy="3960440"/>
            <a:chOff x="971600" y="1700808"/>
            <a:chExt cx="7272808" cy="4176464"/>
          </a:xfrm>
        </p:grpSpPr>
        <p:sp>
          <p:nvSpPr>
            <p:cNvPr id="4" name="Rectangle 3"/>
            <p:cNvSpPr/>
            <p:nvPr/>
          </p:nvSpPr>
          <p:spPr>
            <a:xfrm>
              <a:off x="971600" y="1700808"/>
              <a:ext cx="7272808" cy="41764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latin typeface="Avenir LT 45 Book" pitchFamily="2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51920" y="1772816"/>
              <a:ext cx="1656184" cy="68158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Arial" pitchFamily="34" charset="0"/>
                  <a:cs typeface="Arial" pitchFamily="34" charset="0"/>
                </a:rPr>
                <a:t>Outer range</a:t>
              </a:r>
              <a:br>
                <a:rPr lang="en-GB" dirty="0" smtClean="0">
                  <a:latin typeface="Arial" pitchFamily="34" charset="0"/>
                  <a:cs typeface="Arial" pitchFamily="34" charset="0"/>
                </a:rPr>
              </a:br>
              <a:r>
                <a:rPr lang="en-GB" dirty="0" smtClean="0">
                  <a:latin typeface="Arial" pitchFamily="34" charset="0"/>
                  <a:cs typeface="Arial" pitchFamily="34" charset="0"/>
                </a:rPr>
                <a:t>(all conditions)</a:t>
              </a:r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275856" y="5949280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Arial" pitchFamily="34" charset="0"/>
                <a:cs typeface="Arial" pitchFamily="34" charset="0"/>
              </a:rPr>
              <a:t>Turbulence Intensity</a:t>
            </a:r>
            <a:endParaRPr lang="en-GB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1389856" y="3630217"/>
            <a:ext cx="4032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Arial" pitchFamily="34" charset="0"/>
                <a:cs typeface="Arial" pitchFamily="34" charset="0"/>
              </a:rPr>
              <a:t>Rotor wind speed ratio</a:t>
            </a:r>
            <a:endParaRPr lang="en-GB" sz="24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Group 16"/>
          <p:cNvGrpSpPr/>
          <p:nvPr/>
        </p:nvGrpSpPr>
        <p:grpSpPr>
          <a:xfrm>
            <a:off x="2627784" y="4077072"/>
            <a:ext cx="1728192" cy="720080"/>
            <a:chOff x="2892587" y="3421800"/>
            <a:chExt cx="2592288" cy="1224136"/>
          </a:xfrm>
        </p:grpSpPr>
        <p:sp>
          <p:nvSpPr>
            <p:cNvPr id="6" name="Rectangle 5"/>
            <p:cNvSpPr/>
            <p:nvPr/>
          </p:nvSpPr>
          <p:spPr>
            <a:xfrm>
              <a:off x="2892587" y="3421800"/>
              <a:ext cx="2592288" cy="122413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latin typeface="Avenir LT 45 Book" pitchFamily="2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00599" y="3666627"/>
              <a:ext cx="2376263" cy="627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Arial" pitchFamily="34" charset="0"/>
                  <a:cs typeface="Arial" pitchFamily="34" charset="0"/>
                </a:rPr>
                <a:t>Inner Range</a:t>
              </a:r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475656" y="3717032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Defined to match calculation conditions</a:t>
            </a:r>
            <a:endParaRPr lang="en-GB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71600" y="1412776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Arial" pitchFamily="34" charset="0"/>
                <a:cs typeface="Arial" pitchFamily="34" charset="0"/>
              </a:rPr>
              <a:t>For any normalised wind speed:</a:t>
            </a:r>
            <a:endParaRPr lang="en-GB" sz="24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427984" y="4077072"/>
            <a:ext cx="2448272" cy="432048"/>
            <a:chOff x="3851920" y="4077072"/>
            <a:chExt cx="3024336" cy="432048"/>
          </a:xfrm>
        </p:grpSpPr>
        <p:sp>
          <p:nvSpPr>
            <p:cNvPr id="17" name="Rectangle 16"/>
            <p:cNvSpPr/>
            <p:nvPr/>
          </p:nvSpPr>
          <p:spPr>
            <a:xfrm>
              <a:off x="6444208" y="4077072"/>
              <a:ext cx="432048" cy="4320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latin typeface="Avenir LT 45 Book" pitchFamily="2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3851920" y="4293096"/>
              <a:ext cx="2520280" cy="216024"/>
            </a:xfrm>
            <a:prstGeom prst="straightConnector1">
              <a:avLst/>
            </a:prstGeom>
            <a:ln>
              <a:headEnd type="triangle" w="med" len="lg"/>
              <a:tailEnd type="triangle" w="med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1115616" y="1988840"/>
            <a:ext cx="6984776" cy="3826657"/>
            <a:chOff x="1115616" y="1916832"/>
            <a:chExt cx="6984776" cy="3898891"/>
          </a:xfrm>
        </p:grpSpPr>
        <p:sp>
          <p:nvSpPr>
            <p:cNvPr id="22" name="TextBox 21"/>
            <p:cNvSpPr txBox="1"/>
            <p:nvPr/>
          </p:nvSpPr>
          <p:spPr>
            <a:xfrm>
              <a:off x="1259632" y="1916832"/>
              <a:ext cx="1008112" cy="376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Night</a:t>
              </a:r>
              <a:endPara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164288" y="5373216"/>
              <a:ext cx="936104" cy="376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Day</a:t>
              </a:r>
              <a:endPara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15616" y="5157192"/>
              <a:ext cx="1440160" cy="658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Low Roughness</a:t>
              </a:r>
              <a:endPara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588224" y="1916832"/>
              <a:ext cx="1440160" cy="658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High Roughness</a:t>
              </a:r>
              <a:endPara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788024" y="4509120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latin typeface="Arial" pitchFamily="34" charset="0"/>
                <a:cs typeface="Arial" pitchFamily="34" charset="0"/>
              </a:rPr>
              <a:t>Relative performance</a:t>
            </a:r>
            <a:endParaRPr lang="en-GB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>
                <a:latin typeface="Arial" pitchFamily="34" charset="0"/>
                <a:cs typeface="Arial" pitchFamily="34" charset="0"/>
              </a:rPr>
              <a:t>Data set</a:t>
            </a:r>
            <a:endParaRPr lang="en-GB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28800"/>
            <a:ext cx="3528392" cy="4464496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47 turbines</a:t>
            </a: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8 turbine types</a:t>
            </a: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4 Manufacturers</a:t>
            </a:r>
          </a:p>
          <a:p>
            <a:pPr>
              <a:buNone/>
            </a:pP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Data from USA, Europe, Asia</a:t>
            </a: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r>
              <a:rPr lang="en-GB" dirty="0" smtClean="0">
                <a:latin typeface="Arial" pitchFamily="34" charset="0"/>
                <a:cs typeface="Arial" pitchFamily="34" charset="0"/>
              </a:rPr>
              <a:t>Applicable to a broad range of site conditions.</a:t>
            </a:r>
          </a:p>
          <a:p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ube 3"/>
          <p:cNvSpPr/>
          <p:nvPr/>
        </p:nvSpPr>
        <p:spPr>
          <a:xfrm>
            <a:off x="6156176" y="2276872"/>
            <a:ext cx="2736304" cy="2808312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5940152" y="515719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Normalised wind speed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60032" y="3501008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Rotor wind speed ratio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92080" y="234888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Turbulence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0232" y="1412776"/>
            <a:ext cx="223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Arial" pitchFamily="34" charset="0"/>
                <a:cs typeface="Arial" pitchFamily="34" charset="0"/>
              </a:rPr>
              <a:t>Resulting 3D performance matrix</a:t>
            </a:r>
            <a:endParaRPr lang="en-GB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164288" y="2276872"/>
            <a:ext cx="720080" cy="2808312"/>
            <a:chOff x="6516216" y="2276872"/>
            <a:chExt cx="720080" cy="2808312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6516216" y="2996952"/>
              <a:ext cx="0" cy="208823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516216" y="2276872"/>
              <a:ext cx="720080" cy="72008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6" name="Right Arrow 15"/>
          <p:cNvSpPr/>
          <p:nvPr/>
        </p:nvSpPr>
        <p:spPr>
          <a:xfrm>
            <a:off x="3491880" y="3068960"/>
            <a:ext cx="1368152" cy="93610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Prevailing 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1454</TotalTime>
  <Words>1801</Words>
  <Application>Microsoft Office PowerPoint</Application>
  <PresentationFormat>On-screen Show (4:3)</PresentationFormat>
  <Paragraphs>973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Avenir LT 45 Book</vt:lpstr>
      <vt:lpstr>Calibri</vt:lpstr>
      <vt:lpstr>Avenir LT 65 Medium</vt:lpstr>
      <vt:lpstr>1_Office Theme</vt:lpstr>
      <vt:lpstr>3_Office Theme</vt:lpstr>
      <vt:lpstr>2_Office Theme</vt:lpstr>
      <vt:lpstr>Office Theme</vt:lpstr>
      <vt:lpstr>Prevailing Blank</vt:lpstr>
      <vt:lpstr>4_Office Theme</vt:lpstr>
      <vt:lpstr>5_Office Theme</vt:lpstr>
      <vt:lpstr>Parameterised turbine performance</vt:lpstr>
      <vt:lpstr>Site specific performance</vt:lpstr>
      <vt:lpstr>Aim</vt:lpstr>
      <vt:lpstr>Current practice</vt:lpstr>
      <vt:lpstr>Aerodynamic performance variation</vt:lpstr>
      <vt:lpstr>Controller effects</vt:lpstr>
      <vt:lpstr>Resulting parameter set</vt:lpstr>
      <vt:lpstr>Inner and outer range</vt:lpstr>
      <vt:lpstr>Data set</vt:lpstr>
      <vt:lpstr>Slide 10</vt:lpstr>
      <vt:lpstr>Slide 11</vt:lpstr>
      <vt:lpstr>Slide 12</vt:lpstr>
      <vt:lpstr>Slide 13</vt:lpstr>
      <vt:lpstr>Outcome</vt:lpstr>
      <vt:lpstr>Next steps</vt:lpstr>
      <vt:lpstr>Thank you</vt:lpstr>
      <vt:lpstr>Lift to drag ratio</vt:lpstr>
      <vt:lpstr>What affects Lift-to-Drag ratio?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MNC</dc:creator>
  <cp:lastModifiedBy>Stuart Baylis</cp:lastModifiedBy>
  <cp:revision>189</cp:revision>
  <dcterms:created xsi:type="dcterms:W3CDTF">2014-11-24T13:48:49Z</dcterms:created>
  <dcterms:modified xsi:type="dcterms:W3CDTF">2014-12-15T17:37:25Z</dcterms:modified>
</cp:coreProperties>
</file>